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58" r:id="rId7"/>
    <p:sldId id="263" r:id="rId8"/>
    <p:sldId id="264" r:id="rId9"/>
    <p:sldId id="265" r:id="rId10"/>
    <p:sldId id="266" r:id="rId11"/>
    <p:sldId id="267" r:id="rId12"/>
    <p:sldId id="268" r:id="rId13"/>
    <p:sldId id="274" r:id="rId14"/>
    <p:sldId id="275" r:id="rId15"/>
    <p:sldId id="276" r:id="rId16"/>
    <p:sldId id="277" r:id="rId17"/>
    <p:sldId id="269" r:id="rId18"/>
    <p:sldId id="270" r:id="rId19"/>
    <p:sldId id="271" r:id="rId20"/>
    <p:sldId id="278" r:id="rId21"/>
    <p:sldId id="272" r:id="rId22"/>
    <p:sldId id="279" r:id="rId23"/>
    <p:sldId id="273" r:id="rId24"/>
    <p:sldId id="280" r:id="rId25"/>
    <p:sldId id="259" r:id="rId26"/>
    <p:sldId id="281"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30/05/2014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30/05/2014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4" name="3 Cinta curvada hacia abajo"/>
          <p:cNvSpPr/>
          <p:nvPr/>
        </p:nvSpPr>
        <p:spPr>
          <a:xfrm>
            <a:off x="189059" y="31629"/>
            <a:ext cx="8784976" cy="4104456"/>
          </a:xfrm>
          <a:prstGeom prst="ellipseRibb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t>EL ORIGEN DE LAS </a:t>
            </a:r>
            <a:r>
              <a:rPr lang="es-CO" sz="3200" b="1" dirty="0" smtClean="0"/>
              <a:t>TENTACIONES</a:t>
            </a:r>
          </a:p>
          <a:p>
            <a:pPr algn="ctr"/>
            <a:endParaRPr lang="es-CO" sz="3200" b="1" dirty="0" smtClean="0"/>
          </a:p>
          <a:p>
            <a:pPr algn="ctr"/>
            <a:r>
              <a:rPr lang="es-CO" sz="3200" b="1" dirty="0" smtClean="0"/>
              <a:t>Texto </a:t>
            </a:r>
            <a:r>
              <a:rPr lang="es-CO" sz="3200" b="1" dirty="0"/>
              <a:t>base: </a:t>
            </a:r>
            <a:endParaRPr lang="es-CO" sz="3200" b="1" dirty="0" smtClean="0"/>
          </a:p>
          <a:p>
            <a:pPr algn="ctr"/>
            <a:r>
              <a:rPr lang="es-CO" sz="3200" b="1" dirty="0" smtClean="0"/>
              <a:t>Santiago </a:t>
            </a:r>
            <a:r>
              <a:rPr lang="es-CO" sz="3200" b="1" dirty="0"/>
              <a:t>1:12-15.</a:t>
            </a:r>
          </a:p>
          <a:p>
            <a:pPr algn="ctr"/>
            <a:endParaRPr lang="es-CO" sz="32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293096"/>
            <a:ext cx="4320480"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243878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3168352"/>
          </a:xfrm>
        </p:spPr>
        <p:txBody>
          <a:bodyPr>
            <a:normAutofit lnSpcReduction="10000"/>
          </a:bodyPr>
          <a:lstStyle/>
          <a:p>
            <a:pPr marL="0" indent="0">
              <a:buNone/>
            </a:pPr>
            <a:r>
              <a:rPr lang="es-CO" dirty="0" smtClean="0"/>
              <a:t>El Diccionario define la tentación como: </a:t>
            </a:r>
            <a:r>
              <a:rPr lang="es-CO" dirty="0" smtClean="0">
                <a:solidFill>
                  <a:srgbClr val="FF0000"/>
                </a:solidFill>
              </a:rPr>
              <a:t>«Impulso </a:t>
            </a:r>
            <a:r>
              <a:rPr lang="es-CO" dirty="0">
                <a:solidFill>
                  <a:srgbClr val="FF0000"/>
                </a:solidFill>
              </a:rPr>
              <a:t>o estímulo espontáneo que nos empuja a hacer algo, especialmente una cosa mala o que no es </a:t>
            </a:r>
            <a:r>
              <a:rPr lang="es-CO" dirty="0" smtClean="0">
                <a:solidFill>
                  <a:srgbClr val="FF0000"/>
                </a:solidFill>
              </a:rPr>
              <a:t>conveniente»</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0"/>
            <a:ext cx="3630694" cy="3573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9093" y="3919817"/>
            <a:ext cx="8617502" cy="3046988"/>
          </a:xfrm>
          <a:prstGeom prst="rect">
            <a:avLst/>
          </a:prstGeom>
        </p:spPr>
        <p:txBody>
          <a:bodyPr wrap="square">
            <a:spAutoFit/>
          </a:bodyPr>
          <a:lstStyle/>
          <a:p>
            <a:pPr algn="ctr"/>
            <a:r>
              <a:rPr lang="es-CO" sz="2400" b="1" u="sng" dirty="0"/>
              <a:t>El texto para esta meditación dice: </a:t>
            </a:r>
          </a:p>
          <a:p>
            <a:pPr algn="ctr"/>
            <a:r>
              <a:rPr lang="es-CO" sz="2400" dirty="0" smtClean="0"/>
              <a:t>«</a:t>
            </a:r>
            <a:r>
              <a:rPr lang="es-CO" sz="2400" dirty="0" smtClean="0">
                <a:latin typeface="Agency FB" pitchFamily="34" charset="0"/>
              </a:rPr>
              <a:t>Bienaventurado </a:t>
            </a:r>
            <a:r>
              <a:rPr lang="es-CO" sz="2400" dirty="0">
                <a:latin typeface="Agency FB" pitchFamily="34" charset="0"/>
              </a:rPr>
              <a:t>el hombre que persevera bajo la prueba; porque, cuando haya sido probado, recibirá la corona de vida que Dios ha prometido a los que le aman</a:t>
            </a:r>
            <a:r>
              <a:rPr lang="es-CO" sz="2400" dirty="0"/>
              <a:t>. </a:t>
            </a:r>
            <a:r>
              <a:rPr lang="es-CO" sz="2400" dirty="0">
                <a:latin typeface="Agency FB" pitchFamily="34" charset="0"/>
              </a:rPr>
              <a:t>13 Nadie diga cuando sea tentado: "Soy tentado por Dios"; porque Dios no es tentado por el mal, y él no tienta a nadie. </a:t>
            </a:r>
            <a:r>
              <a:rPr lang="es-CO" sz="2400" dirty="0" smtClean="0">
                <a:latin typeface="Agency FB" pitchFamily="34" charset="0"/>
              </a:rPr>
              <a:t>14 </a:t>
            </a:r>
            <a:r>
              <a:rPr lang="es-CO" sz="2400" dirty="0">
                <a:latin typeface="Agency FB" pitchFamily="34" charset="0"/>
              </a:rPr>
              <a:t>Pero cada uno es tentado cuando es arrastrado y seducido por su propia pasión. </a:t>
            </a:r>
            <a:r>
              <a:rPr lang="es-CO" sz="2400" dirty="0" smtClean="0">
                <a:latin typeface="Agency FB" pitchFamily="34" charset="0"/>
              </a:rPr>
              <a:t>15 </a:t>
            </a:r>
            <a:r>
              <a:rPr lang="es-CO" sz="2400" dirty="0">
                <a:latin typeface="Agency FB" pitchFamily="34" charset="0"/>
              </a:rPr>
              <a:t>Luego la baja pasión, después de haber concebido, da a luz el pecado; y el pecado, una vez llevado a cabo, engendra la </a:t>
            </a:r>
            <a:r>
              <a:rPr lang="es-CO" sz="2400" dirty="0" smtClean="0">
                <a:latin typeface="Agency FB" pitchFamily="34" charset="0"/>
              </a:rPr>
              <a:t>muerte»</a:t>
            </a:r>
            <a:endParaRPr lang="es-CO" sz="2400" dirty="0">
              <a:latin typeface="Agency FB" pitchFamily="34" charset="0"/>
            </a:endParaRPr>
          </a:p>
          <a:p>
            <a:endParaRPr lang="es-CO" sz="2400" dirty="0"/>
          </a:p>
        </p:txBody>
      </p:sp>
    </p:spTree>
    <p:extLst>
      <p:ext uri="{BB962C8B-B14F-4D97-AF65-F5344CB8AC3E}">
        <p14:creationId xmlns:p14="http://schemas.microsoft.com/office/powerpoint/2010/main" val="21660344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a:blipFill>
            <a:blip r:embed="rId2"/>
            <a:tile tx="0" ty="0" sx="100000" sy="100000" flip="none" algn="tl"/>
          </a:blipFill>
        </p:spPr>
        <p:txBody>
          <a:bodyPr>
            <a:normAutofit/>
          </a:bodyPr>
          <a:lstStyle/>
          <a:p>
            <a:pPr marL="0" indent="0" algn="ctr">
              <a:buNone/>
            </a:pPr>
            <a:endParaRPr lang="es-CO" dirty="0" smtClean="0"/>
          </a:p>
          <a:p>
            <a:pPr marL="0" indent="0" algn="ctr">
              <a:buNone/>
            </a:pPr>
            <a:r>
              <a:rPr lang="es-CO" dirty="0" smtClean="0"/>
              <a:t>El </a:t>
            </a:r>
            <a:r>
              <a:rPr lang="es-CO" dirty="0" smtClean="0">
                <a:solidFill>
                  <a:srgbClr val="FF0000"/>
                </a:solidFill>
              </a:rPr>
              <a:t>verso 12 </a:t>
            </a:r>
            <a:r>
              <a:rPr lang="es-CO" dirty="0" smtClean="0"/>
              <a:t>dice: «</a:t>
            </a:r>
            <a:r>
              <a:rPr lang="es-CO" dirty="0" smtClean="0">
                <a:latin typeface="Agency FB" pitchFamily="34" charset="0"/>
              </a:rPr>
              <a:t>Bienaventurado </a:t>
            </a:r>
            <a:r>
              <a:rPr lang="es-CO" dirty="0">
                <a:latin typeface="Agency FB" pitchFamily="34" charset="0"/>
              </a:rPr>
              <a:t>el hombre que persevera bajo la prueba; porque, cuando haya sido probado, recibirá la corona de vida que Dios ha prometido a los que le </a:t>
            </a:r>
            <a:r>
              <a:rPr lang="es-CO" dirty="0" smtClean="0">
                <a:latin typeface="Agency FB" pitchFamily="34" charset="0"/>
              </a:rPr>
              <a:t>aman</a:t>
            </a:r>
            <a:r>
              <a:rPr lang="es-CO" dirty="0" smtClean="0"/>
              <a:t>»</a:t>
            </a:r>
          </a:p>
          <a:p>
            <a:pPr marL="0" indent="0" algn="ctr">
              <a:buNone/>
            </a:pPr>
            <a:endParaRPr lang="es-CO" sz="3400" b="1" u="sng" dirty="0" smtClean="0"/>
          </a:p>
          <a:p>
            <a:pPr marL="0" indent="0" algn="ctr">
              <a:buNone/>
            </a:pPr>
            <a:r>
              <a:rPr lang="es-CO" sz="3400" b="1" u="sng" dirty="0" smtClean="0"/>
              <a:t>El comentario es Extraido del comentario Bíblico (W. BAR) analizando estos textos.</a:t>
            </a:r>
          </a:p>
          <a:p>
            <a:pPr marL="0" indent="0" algn="ctr">
              <a:buNone/>
            </a:pPr>
            <a:endParaRPr lang="es-CO" sz="3400" b="1" u="sng" dirty="0"/>
          </a:p>
          <a:p>
            <a:pPr marL="0" indent="0" algn="ctr">
              <a:buNone/>
            </a:pPr>
            <a:r>
              <a:rPr lang="es-CO" sz="3400" b="1" u="sng" dirty="0" smtClean="0"/>
              <a:t> </a:t>
            </a:r>
            <a:r>
              <a:rPr lang="es-CO" sz="3400" b="1" u="sng" dirty="0"/>
              <a:t>D</a:t>
            </a:r>
            <a:r>
              <a:rPr lang="es-CO" sz="3400" b="1" u="sng" dirty="0" smtClean="0"/>
              <a:t>ice: «</a:t>
            </a:r>
            <a:r>
              <a:rPr lang="es-CO" dirty="0" smtClean="0"/>
              <a:t>El que se enfrenta con la prueba como es debido tiene la felicidad </a:t>
            </a:r>
            <a:r>
              <a:rPr lang="es-CO" b="1" dirty="0" smtClean="0"/>
              <a:t>aquí y en el más allá»</a:t>
            </a:r>
            <a:r>
              <a:rPr lang="es-CO" dirty="0" smtClean="0"/>
              <a:t>. 	</a:t>
            </a:r>
          </a:p>
          <a:p>
            <a:endParaRPr lang="es-CO" dirty="0" smtClean="0"/>
          </a:p>
        </p:txBody>
      </p:sp>
    </p:spTree>
    <p:extLst>
      <p:ext uri="{BB962C8B-B14F-4D97-AF65-F5344CB8AC3E}">
        <p14:creationId xmlns:p14="http://schemas.microsoft.com/office/powerpoint/2010/main" val="28799497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7" dur="500"/>
                                        <p:tgtEl>
                                          <p:spTgt spid="3">
                                            <p:txEl>
                                              <p:pRg st="3" end="3"/>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75856" y="548680"/>
            <a:ext cx="3024336" cy="2367709"/>
          </a:xfrm>
        </p:spPr>
        <p:txBody>
          <a:bodyPr>
            <a:normAutofit/>
          </a:bodyPr>
          <a:lstStyle/>
          <a:p>
            <a:pPr marL="0" indent="0" algn="ctr">
              <a:buNone/>
            </a:pPr>
            <a:r>
              <a:rPr lang="es-CO" dirty="0" smtClean="0"/>
              <a:t>(</a:t>
            </a:r>
            <a:r>
              <a:rPr lang="es-CO" sz="3600" b="1" dirty="0">
                <a:solidFill>
                  <a:srgbClr val="FF0000"/>
                </a:solidFill>
              </a:rPr>
              <a:t>i</a:t>
            </a:r>
            <a:r>
              <a:rPr lang="es-CO" dirty="0" smtClean="0"/>
              <a:t>). En </a:t>
            </a:r>
            <a:r>
              <a:rPr lang="es-CO" dirty="0"/>
              <a:t>esta vida da muestra de su auténtica valía. </a:t>
            </a:r>
            <a:endParaRPr lang="es-CO"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284984"/>
            <a:ext cx="2797299"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3560" y="3284985"/>
            <a:ext cx="2434580"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32656"/>
            <a:ext cx="2778339" cy="2583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3120" y="332656"/>
            <a:ext cx="2434580" cy="2583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491880" y="3284984"/>
            <a:ext cx="2664296" cy="3323987"/>
          </a:xfrm>
          <a:prstGeom prst="rect">
            <a:avLst/>
          </a:prstGeom>
        </p:spPr>
        <p:txBody>
          <a:bodyPr wrap="square">
            <a:spAutoFit/>
          </a:bodyPr>
          <a:lstStyle/>
          <a:p>
            <a:pPr algn="ctr"/>
            <a:r>
              <a:rPr lang="es-CO" sz="2400" dirty="0">
                <a:solidFill>
                  <a:srgbClr val="FF0000"/>
                </a:solidFill>
              </a:rPr>
              <a:t>Eí dókimos; el metal auténtico sin mezcla de impurezas. Se ha templado su carácter, y surge de la prueba fuerte y puro</a:t>
            </a:r>
            <a:r>
              <a:rPr lang="es-CO" sz="2400" dirty="0"/>
              <a:t>.</a:t>
            </a:r>
          </a:p>
          <a:p>
            <a:endParaRPr lang="es-CO" dirty="0"/>
          </a:p>
        </p:txBody>
      </p:sp>
    </p:spTree>
    <p:extLst>
      <p:ext uri="{BB962C8B-B14F-4D97-AF65-F5344CB8AC3E}">
        <p14:creationId xmlns:p14="http://schemas.microsoft.com/office/powerpoint/2010/main" val="31104146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par>
                                <p:cTn id="11" presetID="31" presetClass="entr" presetSubtype="0" fill="hold" nodeType="withEffect">
                                  <p:stCondLst>
                                    <p:cond delay="0"/>
                                  </p:stCondLst>
                                  <p:childTnLst>
                                    <p:set>
                                      <p:cBhvr>
                                        <p:cTn id="12" dur="1" fill="hold">
                                          <p:stCondLst>
                                            <p:cond delay="0"/>
                                          </p:stCondLst>
                                        </p:cTn>
                                        <p:tgtEl>
                                          <p:spTgt spid="4099"/>
                                        </p:tgtEl>
                                        <p:attrNameLst>
                                          <p:attrName>style.visibility</p:attrName>
                                        </p:attrNameLst>
                                      </p:cBhvr>
                                      <p:to>
                                        <p:strVal val="visible"/>
                                      </p:to>
                                    </p:set>
                                    <p:anim calcmode="lin" valueType="num">
                                      <p:cBhvr>
                                        <p:cTn id="13" dur="1000" fill="hold"/>
                                        <p:tgtEl>
                                          <p:spTgt spid="4099"/>
                                        </p:tgtEl>
                                        <p:attrNameLst>
                                          <p:attrName>ppt_w</p:attrName>
                                        </p:attrNameLst>
                                      </p:cBhvr>
                                      <p:tavLst>
                                        <p:tav tm="0">
                                          <p:val>
                                            <p:fltVal val="0"/>
                                          </p:val>
                                        </p:tav>
                                        <p:tav tm="100000">
                                          <p:val>
                                            <p:strVal val="#ppt_w"/>
                                          </p:val>
                                        </p:tav>
                                      </p:tavLst>
                                    </p:anim>
                                    <p:anim calcmode="lin" valueType="num">
                                      <p:cBhvr>
                                        <p:cTn id="14" dur="1000" fill="hold"/>
                                        <p:tgtEl>
                                          <p:spTgt spid="4099"/>
                                        </p:tgtEl>
                                        <p:attrNameLst>
                                          <p:attrName>ppt_h</p:attrName>
                                        </p:attrNameLst>
                                      </p:cBhvr>
                                      <p:tavLst>
                                        <p:tav tm="0">
                                          <p:val>
                                            <p:fltVal val="0"/>
                                          </p:val>
                                        </p:tav>
                                        <p:tav tm="100000">
                                          <p:val>
                                            <p:strVal val="#ppt_h"/>
                                          </p:val>
                                        </p:tav>
                                      </p:tavLst>
                                    </p:anim>
                                    <p:anim calcmode="lin" valueType="num">
                                      <p:cBhvr>
                                        <p:cTn id="15" dur="1000" fill="hold"/>
                                        <p:tgtEl>
                                          <p:spTgt spid="4099"/>
                                        </p:tgtEl>
                                        <p:attrNameLst>
                                          <p:attrName>style.rotation</p:attrName>
                                        </p:attrNameLst>
                                      </p:cBhvr>
                                      <p:tavLst>
                                        <p:tav tm="0">
                                          <p:val>
                                            <p:fltVal val="90"/>
                                          </p:val>
                                        </p:tav>
                                        <p:tav tm="100000">
                                          <p:val>
                                            <p:fltVal val="0"/>
                                          </p:val>
                                        </p:tav>
                                      </p:tavLst>
                                    </p:anim>
                                    <p:animEffect transition="in" filter="fade">
                                      <p:cBhvr>
                                        <p:cTn id="16" dur="1000"/>
                                        <p:tgtEl>
                                          <p:spTgt spid="4099"/>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410944" cy="3475360"/>
          </a:xfrm>
        </p:spPr>
        <p:txBody>
          <a:bodyPr>
            <a:normAutofit/>
          </a:bodyPr>
          <a:lstStyle/>
          <a:p>
            <a:pPr marL="0" indent="0">
              <a:buNone/>
            </a:pPr>
            <a:r>
              <a:rPr lang="es-CO" dirty="0"/>
              <a:t>(</a:t>
            </a:r>
            <a:r>
              <a:rPr lang="es-CO" sz="3600" b="1" dirty="0">
                <a:solidFill>
                  <a:srgbClr val="FF0000"/>
                </a:solidFill>
              </a:rPr>
              <a:t>ii</a:t>
            </a:r>
            <a:r>
              <a:rPr lang="es-CO" dirty="0"/>
              <a:t>) En la vida venidera recibe la «corona de la vida». Aquí se esconde más de lo que se ve. En el mundo antiguo; la </a:t>
            </a:r>
            <a:r>
              <a:rPr lang="es-CO" dirty="0" smtClean="0"/>
              <a:t>corona (stéfanos</a:t>
            </a:r>
            <a:r>
              <a:rPr lang="es-CO" dirty="0"/>
              <a:t>) tenía por lo menos cuatro grandes asociaciones</a:t>
            </a:r>
            <a:r>
              <a:rPr lang="es-CO" dirty="0" smtClean="0"/>
              <a:t>.</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1958" y="116632"/>
            <a:ext cx="2908300" cy="383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95936" y="4653136"/>
            <a:ext cx="4067944" cy="1569660"/>
          </a:xfrm>
          <a:prstGeom prst="rect">
            <a:avLst/>
          </a:prstGeom>
        </p:spPr>
        <p:txBody>
          <a:bodyPr wrap="square">
            <a:spAutoFit/>
          </a:bodyPr>
          <a:lstStyle/>
          <a:p>
            <a:pPr marL="457200" indent="-457200" algn="ctr">
              <a:buAutoNum type="alphaLcParenBoth"/>
            </a:pPr>
            <a:r>
              <a:rPr lang="es-CO" sz="2400" dirty="0" smtClean="0"/>
              <a:t>La </a:t>
            </a:r>
            <a:r>
              <a:rPr lang="es-CO" sz="2400" dirty="0"/>
              <a:t>corona de flores se usaba en los días alegres, en las bodas y en las </a:t>
            </a:r>
            <a:r>
              <a:rPr lang="es-CO" sz="2400" dirty="0" smtClean="0"/>
              <a:t>fiestas</a:t>
            </a:r>
          </a:p>
          <a:p>
            <a:pPr algn="ctr"/>
            <a:r>
              <a:rPr lang="es-CO" sz="2400" dirty="0" smtClean="0">
                <a:solidFill>
                  <a:srgbClr val="FF0000"/>
                </a:solidFill>
              </a:rPr>
              <a:t> (Isa. 28:1). </a:t>
            </a:r>
            <a:endParaRPr lang="es-CO" sz="2400" dirty="0">
              <a:solidFill>
                <a:srgbClr val="FF0000"/>
              </a:solidFill>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0648" y="4204478"/>
            <a:ext cx="2329304"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03761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wheel(1)">
                                      <p:cBhvr>
                                        <p:cTn id="10" dur="2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99792" y="332656"/>
            <a:ext cx="4248472" cy="1728192"/>
          </a:xfrm>
        </p:spPr>
        <p:txBody>
          <a:bodyPr>
            <a:normAutofit fontScale="70000" lnSpcReduction="20000"/>
          </a:bodyPr>
          <a:lstStyle/>
          <a:p>
            <a:pPr marL="0" indent="0">
              <a:buNone/>
            </a:pPr>
            <a:r>
              <a:rPr lang="es-CO" dirty="0" smtClean="0"/>
              <a:t>(</a:t>
            </a:r>
            <a:r>
              <a:rPr lang="es-CO" dirty="0"/>
              <a:t>b) La corona era el signo de la realeza, y la usaban los reyes. Algunas veces era de oro, y otras consistía en una banda de lino alrededor de la frente </a:t>
            </a:r>
            <a:r>
              <a:rPr lang="es-CO" dirty="0" smtClean="0">
                <a:solidFill>
                  <a:srgbClr val="FF0000"/>
                </a:solidFill>
              </a:rPr>
              <a:t>(Sal.21:3 </a:t>
            </a:r>
            <a:r>
              <a:rPr lang="es-CO" dirty="0">
                <a:solidFill>
                  <a:srgbClr val="FF0000"/>
                </a:solidFill>
              </a:rPr>
              <a:t>; </a:t>
            </a:r>
            <a:r>
              <a:rPr lang="es-CO" dirty="0" smtClean="0">
                <a:solidFill>
                  <a:srgbClr val="FF0000"/>
                </a:solidFill>
              </a:rPr>
              <a:t>Jer.13:18).</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298450"/>
            <a:ext cx="2035344" cy="1618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2564904"/>
            <a:ext cx="2035344" cy="1397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6914515" y="4439876"/>
            <a:ext cx="2263233" cy="2195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619672" y="2572955"/>
            <a:ext cx="5328590" cy="1200329"/>
          </a:xfrm>
          <a:prstGeom prst="rect">
            <a:avLst/>
          </a:prstGeom>
        </p:spPr>
        <p:txBody>
          <a:bodyPr wrap="square">
            <a:spAutoFit/>
          </a:bodyPr>
          <a:lstStyle/>
          <a:p>
            <a:r>
              <a:rPr lang="es-CO" sz="2400" dirty="0"/>
              <a:t>(c) La corona de laurel era el premio del vencedor en los juegos, el más codiciado por los atletas </a:t>
            </a:r>
            <a:r>
              <a:rPr lang="es-CO" sz="2400" dirty="0">
                <a:solidFill>
                  <a:srgbClr val="FF0000"/>
                </a:solidFill>
              </a:rPr>
              <a:t>(2 Timoteo 4:8</a:t>
            </a:r>
            <a:r>
              <a:rPr lang="es-CO" sz="2400" dirty="0" smtClean="0">
                <a:solidFill>
                  <a:srgbClr val="FF0000"/>
                </a:solidFill>
              </a:rPr>
              <a:t>).</a:t>
            </a:r>
            <a:endParaRPr lang="es-CO" sz="2400" dirty="0">
              <a:solidFill>
                <a:srgbClr val="FF0000"/>
              </a:solidFill>
            </a:endParaRPr>
          </a:p>
        </p:txBody>
      </p:sp>
      <p:sp>
        <p:nvSpPr>
          <p:cNvPr id="5" name="4 Rectángulo"/>
          <p:cNvSpPr/>
          <p:nvPr/>
        </p:nvSpPr>
        <p:spPr>
          <a:xfrm>
            <a:off x="416342" y="4509120"/>
            <a:ext cx="6027865" cy="1938992"/>
          </a:xfrm>
          <a:prstGeom prst="rect">
            <a:avLst/>
          </a:prstGeom>
        </p:spPr>
        <p:txBody>
          <a:bodyPr wrap="square">
            <a:spAutoFit/>
          </a:bodyPr>
          <a:lstStyle/>
          <a:p>
            <a:r>
              <a:rPr lang="es-CO" sz="2400" dirty="0"/>
              <a:t>(d) La corona era un emblema de honor y dignidad. La instrucción de los padres puede reportar una corona de gracia a los que la cumplen (Pro 1:9) Y; la sabiduría proporciona una corona de gloria </a:t>
            </a:r>
            <a:r>
              <a:rPr lang="es-CO" sz="2400" dirty="0">
                <a:solidFill>
                  <a:srgbClr val="FF0000"/>
                </a:solidFill>
              </a:rPr>
              <a:t>(Pro. 4:9 ).</a:t>
            </a:r>
          </a:p>
        </p:txBody>
      </p:sp>
    </p:spTree>
    <p:extLst>
      <p:ext uri="{BB962C8B-B14F-4D97-AF65-F5344CB8AC3E}">
        <p14:creationId xmlns:p14="http://schemas.microsoft.com/office/powerpoint/2010/main" val="32745187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calcmode="lin" valueType="num">
                                      <p:cBhvr>
                                        <p:cTn id="7" dur="1000" fill="hold"/>
                                        <p:tgtEl>
                                          <p:spTgt spid="1027"/>
                                        </p:tgtEl>
                                        <p:attrNameLst>
                                          <p:attrName>ppt_w</p:attrName>
                                        </p:attrNameLst>
                                      </p:cBhvr>
                                      <p:tavLst>
                                        <p:tav tm="0">
                                          <p:val>
                                            <p:fltVal val="0"/>
                                          </p:val>
                                        </p:tav>
                                        <p:tav tm="100000">
                                          <p:val>
                                            <p:strVal val="#ppt_w"/>
                                          </p:val>
                                        </p:tav>
                                      </p:tavLst>
                                    </p:anim>
                                    <p:anim calcmode="lin" valueType="num">
                                      <p:cBhvr>
                                        <p:cTn id="8" dur="1000" fill="hold"/>
                                        <p:tgtEl>
                                          <p:spTgt spid="1027"/>
                                        </p:tgtEl>
                                        <p:attrNameLst>
                                          <p:attrName>ppt_h</p:attrName>
                                        </p:attrNameLst>
                                      </p:cBhvr>
                                      <p:tavLst>
                                        <p:tav tm="0">
                                          <p:val>
                                            <p:fltVal val="0"/>
                                          </p:val>
                                        </p:tav>
                                        <p:tav tm="100000">
                                          <p:val>
                                            <p:strVal val="#ppt_h"/>
                                          </p:val>
                                        </p:tav>
                                      </p:tavLst>
                                    </p:anim>
                                    <p:anim calcmode="lin" valueType="num">
                                      <p:cBhvr>
                                        <p:cTn id="9" dur="1000" fill="hold"/>
                                        <p:tgtEl>
                                          <p:spTgt spid="1027"/>
                                        </p:tgtEl>
                                        <p:attrNameLst>
                                          <p:attrName>style.rotation</p:attrName>
                                        </p:attrNameLst>
                                      </p:cBhvr>
                                      <p:tavLst>
                                        <p:tav tm="0">
                                          <p:val>
                                            <p:fltVal val="90"/>
                                          </p:val>
                                        </p:tav>
                                        <p:tav tm="100000">
                                          <p:val>
                                            <p:fltVal val="0"/>
                                          </p:val>
                                        </p:tav>
                                      </p:tavLst>
                                    </p:anim>
                                    <p:animEffect transition="in" filter="fade">
                                      <p:cBhvr>
                                        <p:cTn id="10" dur="1000"/>
                                        <p:tgtEl>
                                          <p:spTgt spid="102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1028"/>
                                        </p:tgtEl>
                                        <p:attrNameLst>
                                          <p:attrName>style.visibility</p:attrName>
                                        </p:attrNameLst>
                                      </p:cBhvr>
                                      <p:to>
                                        <p:strVal val="visible"/>
                                      </p:to>
                                    </p:set>
                                    <p:animEffect transition="in" filter="fade">
                                      <p:cBhvr>
                                        <p:cTn id="21" dur="2000"/>
                                        <p:tgtEl>
                                          <p:spTgt spid="1028"/>
                                        </p:tgtEl>
                                      </p:cBhvr>
                                    </p:animEffect>
                                    <p:anim calcmode="lin" valueType="num">
                                      <p:cBhvr>
                                        <p:cTn id="22" dur="2000" fill="hold"/>
                                        <p:tgtEl>
                                          <p:spTgt spid="1028"/>
                                        </p:tgtEl>
                                        <p:attrNameLst>
                                          <p:attrName>ppt_w</p:attrName>
                                        </p:attrNameLst>
                                      </p:cBhvr>
                                      <p:tavLst>
                                        <p:tav tm="0" fmla="#ppt_w*sin(2.5*pi*$)">
                                          <p:val>
                                            <p:fltVal val="0"/>
                                          </p:val>
                                        </p:tav>
                                        <p:tav tm="100000">
                                          <p:val>
                                            <p:fltVal val="1"/>
                                          </p:val>
                                        </p:tav>
                                      </p:tavLst>
                                    </p:anim>
                                    <p:anim calcmode="lin" valueType="num">
                                      <p:cBhvr>
                                        <p:cTn id="23" dur="2000" fill="hold"/>
                                        <p:tgtEl>
                                          <p:spTgt spid="1028"/>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2000"/>
                                        <p:tgtEl>
                                          <p:spTgt spid="5"/>
                                        </p:tgtEl>
                                      </p:cBhvr>
                                    </p:animEffect>
                                    <p:anim calcmode="lin" valueType="num">
                                      <p:cBhvr>
                                        <p:cTn id="27" dur="2000" fill="hold"/>
                                        <p:tgtEl>
                                          <p:spTgt spid="5"/>
                                        </p:tgtEl>
                                        <p:attrNameLst>
                                          <p:attrName>ppt_w</p:attrName>
                                        </p:attrNameLst>
                                      </p:cBhvr>
                                      <p:tavLst>
                                        <p:tav tm="0" fmla="#ppt_w*sin(2.5*pi*$)">
                                          <p:val>
                                            <p:fltVal val="0"/>
                                          </p:val>
                                        </p:tav>
                                        <p:tav tm="100000">
                                          <p:val>
                                            <p:fltVal val="1"/>
                                          </p:val>
                                        </p:tav>
                                      </p:tavLst>
                                    </p:anim>
                                    <p:anim calcmode="lin" valueType="num">
                                      <p:cBhvr>
                                        <p:cTn id="2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lnSpcReduction="20000"/>
          </a:bodyPr>
          <a:lstStyle/>
          <a:p>
            <a:pPr marL="0" indent="0" algn="ctr">
              <a:buNone/>
            </a:pPr>
            <a:r>
              <a:rPr lang="es-CO" b="1" dirty="0"/>
              <a:t>No tenemos que escoger entre esos </a:t>
            </a:r>
            <a:r>
              <a:rPr lang="es-CO" b="1" dirty="0" smtClean="0"/>
              <a:t>signos; pues todos </a:t>
            </a:r>
            <a:r>
              <a:rPr lang="es-CO" b="1" dirty="0"/>
              <a:t>están incluidos</a:t>
            </a:r>
            <a:r>
              <a:rPr lang="es-CO" b="1" dirty="0" smtClean="0"/>
              <a:t>.</a:t>
            </a:r>
          </a:p>
          <a:p>
            <a:pPr marL="0" indent="0" algn="ctr">
              <a:buNone/>
            </a:pPr>
            <a:r>
              <a:rPr lang="es-CO" dirty="0" smtClean="0"/>
              <a:t> 1). </a:t>
            </a:r>
            <a:r>
              <a:rPr lang="es-CO" dirty="0" smtClean="0">
                <a:solidFill>
                  <a:srgbClr val="FF0000"/>
                </a:solidFill>
              </a:rPr>
              <a:t>El </a:t>
            </a:r>
            <a:r>
              <a:rPr lang="es-CO" dirty="0">
                <a:solidFill>
                  <a:srgbClr val="FF0000"/>
                </a:solidFill>
              </a:rPr>
              <a:t>cristiano tiene una felicidad que no tiene nadie más. La vida es para él como un estar siempre de fiesta</a:t>
            </a:r>
            <a:r>
              <a:rPr lang="es-CO" dirty="0" smtClean="0">
                <a:solidFill>
                  <a:srgbClr val="FF0000"/>
                </a:solidFill>
              </a:rPr>
              <a:t>.</a:t>
            </a:r>
          </a:p>
          <a:p>
            <a:pPr marL="0" indent="0" algn="ctr">
              <a:buNone/>
            </a:pPr>
            <a:r>
              <a:rPr lang="es-CO" dirty="0" smtClean="0"/>
              <a:t> 2). </a:t>
            </a:r>
            <a:r>
              <a:rPr lang="es-CO" dirty="0" smtClean="0">
                <a:solidFill>
                  <a:srgbClr val="0070C0"/>
                </a:solidFill>
              </a:rPr>
              <a:t>Participa </a:t>
            </a:r>
            <a:r>
              <a:rPr lang="es-CO" dirty="0">
                <a:solidFill>
                  <a:srgbClr val="0070C0"/>
                </a:solidFill>
              </a:rPr>
              <a:t>de una realeza que nadie más conoce; porque; aunque sea humilde </a:t>
            </a:r>
            <a:r>
              <a:rPr lang="es-CO" dirty="0" smtClean="0">
                <a:solidFill>
                  <a:srgbClr val="0070C0"/>
                </a:solidFill>
              </a:rPr>
              <a:t>en </a:t>
            </a:r>
            <a:r>
              <a:rPr lang="es-CO" dirty="0">
                <a:solidFill>
                  <a:srgbClr val="0070C0"/>
                </a:solidFill>
              </a:rPr>
              <a:t>la Tierra, es hijo de Dios. </a:t>
            </a:r>
            <a:endParaRPr lang="es-CO" dirty="0" smtClean="0">
              <a:solidFill>
                <a:srgbClr val="0070C0"/>
              </a:solidFill>
            </a:endParaRPr>
          </a:p>
          <a:p>
            <a:pPr marL="0" indent="0" algn="ctr">
              <a:buNone/>
            </a:pPr>
            <a:r>
              <a:rPr lang="es-CO" dirty="0" smtClean="0">
                <a:solidFill>
                  <a:srgbClr val="002060"/>
                </a:solidFill>
              </a:rPr>
              <a:t>3). Tiene </a:t>
            </a:r>
            <a:r>
              <a:rPr lang="es-CO" dirty="0">
                <a:solidFill>
                  <a:srgbClr val="002060"/>
                </a:solidFill>
              </a:rPr>
              <a:t>una victoria que otros no pueden ganar, porque se enfrenta con la vida y </a:t>
            </a:r>
            <a:r>
              <a:rPr lang="es-CO" dirty="0" smtClean="0">
                <a:solidFill>
                  <a:srgbClr val="002060"/>
                </a:solidFill>
              </a:rPr>
              <a:t>todas sus </a:t>
            </a:r>
            <a:r>
              <a:rPr lang="es-CO" dirty="0">
                <a:solidFill>
                  <a:srgbClr val="002060"/>
                </a:solidFill>
              </a:rPr>
              <a:t>demandas con el poder conquistador </a:t>
            </a:r>
            <a:r>
              <a:rPr lang="es-CO" dirty="0" smtClean="0">
                <a:solidFill>
                  <a:srgbClr val="002060"/>
                </a:solidFill>
              </a:rPr>
              <a:t>de </a:t>
            </a:r>
            <a:r>
              <a:rPr lang="es-CO" dirty="0">
                <a:solidFill>
                  <a:srgbClr val="002060"/>
                </a:solidFill>
              </a:rPr>
              <a:t>la presencia de Jesucristo</a:t>
            </a:r>
            <a:r>
              <a:rPr lang="es-CO" dirty="0" smtClean="0">
                <a:solidFill>
                  <a:srgbClr val="002060"/>
                </a:solidFill>
              </a:rPr>
              <a:t>.</a:t>
            </a:r>
          </a:p>
          <a:p>
            <a:pPr marL="0" indent="0" algn="ctr">
              <a:buNone/>
            </a:pPr>
            <a:r>
              <a:rPr lang="es-CO" dirty="0" smtClean="0"/>
              <a:t>4).  </a:t>
            </a:r>
            <a:r>
              <a:rPr lang="es-CO" dirty="0">
                <a:solidFill>
                  <a:srgbClr val="C00000"/>
                </a:solidFill>
              </a:rPr>
              <a:t>Tiene una nueva dignidad, porque se da cuenta de que Dios le valoró al precio de sangre de Jesucristo</a:t>
            </a:r>
            <a:r>
              <a:rPr lang="es-CO" dirty="0" smtClean="0">
                <a:solidFill>
                  <a:srgbClr val="C00000"/>
                </a:solidFill>
              </a:rPr>
              <a:t>.</a:t>
            </a:r>
            <a:endParaRPr lang="es-CO" dirty="0">
              <a:solidFill>
                <a:srgbClr val="C00000"/>
              </a:solidFill>
            </a:endParaRPr>
          </a:p>
        </p:txBody>
      </p:sp>
    </p:spTree>
    <p:extLst>
      <p:ext uri="{BB962C8B-B14F-4D97-AF65-F5344CB8AC3E}">
        <p14:creationId xmlns:p14="http://schemas.microsoft.com/office/powerpoint/2010/main" val="382858154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483768" y="404665"/>
            <a:ext cx="4464496" cy="3096344"/>
          </a:xfrm>
        </p:spPr>
        <p:txBody>
          <a:bodyPr>
            <a:normAutofit fontScale="70000" lnSpcReduction="20000"/>
          </a:bodyPr>
          <a:lstStyle/>
          <a:p>
            <a:pPr marL="0" indent="0" algn="ctr">
              <a:buNone/>
            </a:pPr>
            <a:r>
              <a:rPr lang="es-CO" dirty="0"/>
              <a:t>¿Qué es la </a:t>
            </a:r>
            <a:r>
              <a:rPr lang="es-CO" dirty="0" smtClean="0"/>
              <a:t>corona?</a:t>
            </a:r>
          </a:p>
          <a:p>
            <a:pPr marL="0" indent="0" algn="ctr">
              <a:buNone/>
            </a:pPr>
            <a:r>
              <a:rPr lang="es-CO" dirty="0" smtClean="0"/>
              <a:t>La corona es </a:t>
            </a:r>
            <a:r>
              <a:rPr lang="es-CO" dirty="0"/>
              <a:t>la </a:t>
            </a:r>
            <a:r>
              <a:rPr lang="es-CO" dirty="0" smtClean="0"/>
              <a:t>vida</a:t>
            </a:r>
            <a:r>
              <a:rPr lang="es-CO" dirty="0"/>
              <a:t> </a:t>
            </a:r>
            <a:r>
              <a:rPr lang="es-CO" dirty="0" smtClean="0"/>
              <a:t>eterna.</a:t>
            </a:r>
            <a:endParaRPr lang="es-CO" dirty="0"/>
          </a:p>
          <a:p>
            <a:pPr marL="0" indent="0" algn="ctr">
              <a:buNone/>
            </a:pPr>
            <a:r>
              <a:rPr lang="es-CO" dirty="0" smtClean="0"/>
              <a:t>Y </a:t>
            </a:r>
            <a:r>
              <a:rPr lang="es-CO" dirty="0"/>
              <a:t>esa frase quiere decir la corona que consiste en la vida. La corona del cristiano es una nueva clase de vida que es la vida verdadera; mediante Jesucristo ha entrado en una vida más </a:t>
            </a:r>
            <a:r>
              <a:rPr lang="es-CO" dirty="0" smtClean="0"/>
              <a:t>abundante, la cual comienza a disfrutarla aquí en la tierra cuando se entrega a Cristo</a:t>
            </a:r>
            <a:r>
              <a:rPr lang="es-CO" dirty="0" smtClean="0"/>
              <a:t>. </a:t>
            </a:r>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5" y="404664"/>
            <a:ext cx="219573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3660101"/>
            <a:ext cx="3096344" cy="3009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3486" y="3660101"/>
            <a:ext cx="3194498" cy="3009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4664"/>
            <a:ext cx="246697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0" y="3933056"/>
            <a:ext cx="1233486" cy="2677656"/>
          </a:xfrm>
          <a:prstGeom prst="rect">
            <a:avLst/>
          </a:prstGeom>
        </p:spPr>
        <p:txBody>
          <a:bodyPr wrap="square">
            <a:spAutoFit/>
          </a:bodyPr>
          <a:lstStyle/>
          <a:p>
            <a:pPr algn="ctr"/>
            <a:r>
              <a:rPr lang="es-CO" sz="2400" dirty="0"/>
              <a:t>Si eres fiel, te resucitará en el día de su venida. </a:t>
            </a:r>
          </a:p>
        </p:txBody>
      </p:sp>
      <p:sp>
        <p:nvSpPr>
          <p:cNvPr id="4" name="3 Rectángulo"/>
          <p:cNvSpPr/>
          <p:nvPr/>
        </p:nvSpPr>
        <p:spPr>
          <a:xfrm>
            <a:off x="7740352" y="3807036"/>
            <a:ext cx="1403648" cy="2246769"/>
          </a:xfrm>
          <a:prstGeom prst="rect">
            <a:avLst/>
          </a:prstGeom>
        </p:spPr>
        <p:txBody>
          <a:bodyPr wrap="square">
            <a:spAutoFit/>
          </a:bodyPr>
          <a:lstStyle/>
          <a:p>
            <a:pPr algn="ctr"/>
            <a:r>
              <a:rPr lang="es-CO" sz="2000" dirty="0"/>
              <a:t>Y finalmente </a:t>
            </a:r>
            <a:r>
              <a:rPr lang="es-CO" sz="2000" dirty="0" smtClean="0"/>
              <a:t>pasarás </a:t>
            </a:r>
            <a:r>
              <a:rPr lang="es-CO" sz="2000" dirty="0"/>
              <a:t>la eternidad con </a:t>
            </a:r>
            <a:r>
              <a:rPr lang="es-CO" sz="2000" dirty="0" smtClean="0"/>
              <a:t>Él en el Edén restaurado</a:t>
            </a:r>
            <a:r>
              <a:rPr lang="es-CO" dirty="0" smtClean="0"/>
              <a:t>.</a:t>
            </a:r>
            <a:endParaRPr lang="es-CO" dirty="0"/>
          </a:p>
        </p:txBody>
      </p:sp>
    </p:spTree>
    <p:extLst>
      <p:ext uri="{BB962C8B-B14F-4D97-AF65-F5344CB8AC3E}">
        <p14:creationId xmlns:p14="http://schemas.microsoft.com/office/powerpoint/2010/main" val="4215490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par>
                                <p:cTn id="11" presetID="31" presetClass="entr" presetSubtype="0"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 calcmode="lin" valueType="num">
                                      <p:cBhvr>
                                        <p:cTn id="13" dur="1000" fill="hold"/>
                                        <p:tgtEl>
                                          <p:spTgt spid="1029"/>
                                        </p:tgtEl>
                                        <p:attrNameLst>
                                          <p:attrName>ppt_w</p:attrName>
                                        </p:attrNameLst>
                                      </p:cBhvr>
                                      <p:tavLst>
                                        <p:tav tm="0">
                                          <p:val>
                                            <p:fltVal val="0"/>
                                          </p:val>
                                        </p:tav>
                                        <p:tav tm="100000">
                                          <p:val>
                                            <p:strVal val="#ppt_w"/>
                                          </p:val>
                                        </p:tav>
                                      </p:tavLst>
                                    </p:anim>
                                    <p:anim calcmode="lin" valueType="num">
                                      <p:cBhvr>
                                        <p:cTn id="14" dur="1000" fill="hold"/>
                                        <p:tgtEl>
                                          <p:spTgt spid="1029"/>
                                        </p:tgtEl>
                                        <p:attrNameLst>
                                          <p:attrName>ppt_h</p:attrName>
                                        </p:attrNameLst>
                                      </p:cBhvr>
                                      <p:tavLst>
                                        <p:tav tm="0">
                                          <p:val>
                                            <p:fltVal val="0"/>
                                          </p:val>
                                        </p:tav>
                                        <p:tav tm="100000">
                                          <p:val>
                                            <p:strVal val="#ppt_h"/>
                                          </p:val>
                                        </p:tav>
                                      </p:tavLst>
                                    </p:anim>
                                    <p:anim calcmode="lin" valueType="num">
                                      <p:cBhvr>
                                        <p:cTn id="15" dur="1000" fill="hold"/>
                                        <p:tgtEl>
                                          <p:spTgt spid="1029"/>
                                        </p:tgtEl>
                                        <p:attrNameLst>
                                          <p:attrName>style.rotation</p:attrName>
                                        </p:attrNameLst>
                                      </p:cBhvr>
                                      <p:tavLst>
                                        <p:tav tm="0">
                                          <p:val>
                                            <p:fltVal val="90"/>
                                          </p:val>
                                        </p:tav>
                                        <p:tav tm="100000">
                                          <p:val>
                                            <p:fltVal val="0"/>
                                          </p:val>
                                        </p:tav>
                                      </p:tavLst>
                                    </p:anim>
                                    <p:animEffect transition="in" filter="fade">
                                      <p:cBhvr>
                                        <p:cTn id="16" dur="1000"/>
                                        <p:tgtEl>
                                          <p:spTgt spid="1029"/>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042792" cy="6336704"/>
          </a:xfrm>
          <a:solidFill>
            <a:schemeClr val="tx1"/>
          </a:solidFill>
        </p:spPr>
        <p:txBody>
          <a:bodyPr>
            <a:normAutofit lnSpcReduction="10000"/>
          </a:bodyPr>
          <a:lstStyle/>
          <a:p>
            <a:pPr marL="0" indent="0" algn="ctr">
              <a:buNone/>
            </a:pPr>
            <a:r>
              <a:rPr lang="es-CO" b="1" dirty="0">
                <a:solidFill>
                  <a:schemeClr val="bg1"/>
                </a:solidFill>
              </a:rPr>
              <a:t>Santiago dice </a:t>
            </a:r>
            <a:r>
              <a:rPr lang="es-CO" b="1" dirty="0" smtClean="0">
                <a:solidFill>
                  <a:schemeClr val="bg1"/>
                </a:solidFill>
              </a:rPr>
              <a:t>en el verso 12, que </a:t>
            </a:r>
            <a:r>
              <a:rPr lang="es-CO" b="1" dirty="0">
                <a:solidFill>
                  <a:schemeClr val="bg1"/>
                </a:solidFill>
              </a:rPr>
              <a:t>si el cristiano se enfrenta con las pruebas de la vida con la firme constancia que Cristo da, la vida se le convierte en algo infinitamente más espléndido que antes. </a:t>
            </a:r>
            <a:endParaRPr lang="es-CO" b="1" dirty="0" smtClean="0">
              <a:solidFill>
                <a:schemeClr val="bg1"/>
              </a:solidFill>
            </a:endParaRPr>
          </a:p>
          <a:p>
            <a:pPr marL="0" indent="0" algn="ctr">
              <a:buNone/>
            </a:pPr>
            <a:r>
              <a:rPr lang="es-CO" b="1" dirty="0" smtClean="0">
                <a:solidFill>
                  <a:schemeClr val="bg1"/>
                </a:solidFill>
              </a:rPr>
              <a:t>La </a:t>
            </a:r>
            <a:r>
              <a:rPr lang="es-CO" b="1" dirty="0">
                <a:solidFill>
                  <a:schemeClr val="bg1"/>
                </a:solidFill>
              </a:rPr>
              <a:t>lucha es el camino a la gloria, y la misma lucha es ya gloria.</a:t>
            </a:r>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484784"/>
            <a:ext cx="410445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648695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smtClean="0">
                <a:solidFill>
                  <a:srgbClr val="FF0000"/>
                </a:solidFill>
                <a:latin typeface="Agency FB" pitchFamily="34" charset="0"/>
              </a:rPr>
              <a:t>ECHARLE </a:t>
            </a:r>
            <a:r>
              <a:rPr lang="es-CO" b="1" dirty="0">
                <a:solidFill>
                  <a:srgbClr val="FF0000"/>
                </a:solidFill>
                <a:latin typeface="Agency FB" pitchFamily="34" charset="0"/>
              </a:rPr>
              <a:t>LA CULPA A </a:t>
            </a:r>
            <a:r>
              <a:rPr lang="es-CO" b="1" dirty="0" smtClean="0">
                <a:solidFill>
                  <a:srgbClr val="FF0000"/>
                </a:solidFill>
                <a:latin typeface="Agency FB" pitchFamily="34" charset="0"/>
              </a:rPr>
              <a:t>DIOS</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2620888"/>
          </a:xfrm>
          <a:blipFill>
            <a:blip r:embed="rId2"/>
            <a:tile tx="0" ty="0" sx="100000" sy="100000" flip="none" algn="tl"/>
          </a:blipFill>
        </p:spPr>
        <p:txBody>
          <a:bodyPr>
            <a:normAutofit fontScale="85000" lnSpcReduction="10000"/>
          </a:bodyPr>
          <a:lstStyle/>
          <a:p>
            <a:pPr marL="0" indent="0" algn="ctr">
              <a:buNone/>
            </a:pPr>
            <a:r>
              <a:rPr lang="es-CO" sz="3300" b="1" dirty="0" smtClean="0">
                <a:solidFill>
                  <a:srgbClr val="FF0000"/>
                </a:solidFill>
              </a:rPr>
              <a:t>Santiago 1:13-15.</a:t>
            </a:r>
          </a:p>
          <a:p>
            <a:pPr marL="0" indent="0" algn="ctr">
              <a:buNone/>
            </a:pPr>
            <a:r>
              <a:rPr lang="es-CO" dirty="0" smtClean="0"/>
              <a:t>Nadie </a:t>
            </a:r>
            <a:r>
              <a:rPr lang="es-CO" dirty="0"/>
              <a:t>diga cuando sea tentado: </a:t>
            </a:r>
            <a:r>
              <a:rPr lang="es-CO" dirty="0" smtClean="0"/>
              <a:t>«</a:t>
            </a:r>
            <a:r>
              <a:rPr lang="es-CO" b="1" u="sng" dirty="0" smtClean="0">
                <a:latin typeface="Agency FB" pitchFamily="34" charset="0"/>
              </a:rPr>
              <a:t>Soy </a:t>
            </a:r>
            <a:r>
              <a:rPr lang="es-CO" b="1" u="sng" dirty="0">
                <a:latin typeface="Agency FB" pitchFamily="34" charset="0"/>
              </a:rPr>
              <a:t>tentado por </a:t>
            </a:r>
            <a:r>
              <a:rPr lang="es-CO" b="1" u="sng" dirty="0" smtClean="0">
                <a:latin typeface="Agency FB" pitchFamily="34" charset="0"/>
              </a:rPr>
              <a:t>Dios</a:t>
            </a:r>
            <a:r>
              <a:rPr lang="es-CO" dirty="0" smtClean="0">
                <a:latin typeface="Agency FB" pitchFamily="34" charset="0"/>
              </a:rPr>
              <a:t>»; </a:t>
            </a:r>
            <a:r>
              <a:rPr lang="es-CO" dirty="0">
                <a:latin typeface="Agency FB" pitchFamily="34" charset="0"/>
              </a:rPr>
              <a:t>porque Dios no es tentado por el mal, y él no tienta a nadie. 14 Pero cada uno es tentado cuando es arrastrado y seducido por su propia pasión. 15 Luego la baja pasión, después de haber concebido, da a luz el pecado; y el pecado, una vez llevado a cabo, engendra la </a:t>
            </a:r>
            <a:r>
              <a:rPr lang="es-CO" dirty="0" smtClean="0">
                <a:latin typeface="Agency FB" pitchFamily="34" charset="0"/>
              </a:rPr>
              <a:t>muerte.</a:t>
            </a:r>
            <a:endParaRPr lang="es-CO" dirty="0">
              <a:latin typeface="Agency FB" pitchFamily="34" charset="0"/>
            </a:endParaRPr>
          </a:p>
          <a:p>
            <a:endParaRPr lang="es-CO" dirty="0"/>
          </a:p>
          <a:p>
            <a:endParaRPr lang="es-CO" dirty="0"/>
          </a:p>
          <a:p>
            <a:endParaRPr lang="es-CO" dirty="0"/>
          </a:p>
          <a:p>
            <a:endParaRPr lang="es-CO" dirty="0"/>
          </a:p>
          <a:p>
            <a:endParaRPr lang="es-CO" dirty="0"/>
          </a:p>
        </p:txBody>
      </p:sp>
      <p:sp>
        <p:nvSpPr>
          <p:cNvPr id="4" name="3 Rectángulo"/>
          <p:cNvSpPr/>
          <p:nvPr/>
        </p:nvSpPr>
        <p:spPr>
          <a:xfrm>
            <a:off x="395536" y="4725144"/>
            <a:ext cx="8424936" cy="1815882"/>
          </a:xfrm>
          <a:prstGeom prst="rect">
            <a:avLst/>
          </a:prstGeom>
          <a:solidFill>
            <a:schemeClr val="accent2">
              <a:lumMod val="20000"/>
              <a:lumOff val="80000"/>
            </a:schemeClr>
          </a:solidFill>
        </p:spPr>
        <p:txBody>
          <a:bodyPr wrap="square">
            <a:spAutoFit/>
          </a:bodyPr>
          <a:lstStyle/>
          <a:p>
            <a:pPr algn="ctr"/>
            <a:r>
              <a:rPr lang="es-CO" sz="2800" b="1" dirty="0">
                <a:solidFill>
                  <a:srgbClr val="0070C0"/>
                </a:solidFill>
              </a:rPr>
              <a:t>Tras este pasaje se encuentra una idea judía a la que somos propensos todos en cierta medida. Santiago está corrigiendo aquí a los que Le echan la culpa de </a:t>
            </a:r>
            <a:r>
              <a:rPr lang="es-CO" sz="2800" b="1" dirty="0" smtClean="0">
                <a:solidFill>
                  <a:srgbClr val="0070C0"/>
                </a:solidFill>
              </a:rPr>
              <a:t>las </a:t>
            </a:r>
            <a:r>
              <a:rPr lang="es-CO" sz="2800" b="1" dirty="0" err="1" smtClean="0">
                <a:solidFill>
                  <a:srgbClr val="0070C0"/>
                </a:solidFill>
              </a:rPr>
              <a:t>tentaciónes</a:t>
            </a:r>
            <a:r>
              <a:rPr lang="es-CO" sz="2800" b="1" dirty="0" smtClean="0">
                <a:solidFill>
                  <a:srgbClr val="0070C0"/>
                </a:solidFill>
              </a:rPr>
              <a:t> </a:t>
            </a:r>
            <a:r>
              <a:rPr lang="es-CO" sz="2800" b="1" dirty="0">
                <a:solidFill>
                  <a:srgbClr val="0070C0"/>
                </a:solidFill>
              </a:rPr>
              <a:t>a Dios.</a:t>
            </a:r>
          </a:p>
        </p:txBody>
      </p:sp>
    </p:spTree>
    <p:extLst>
      <p:ext uri="{BB962C8B-B14F-4D97-AF65-F5344CB8AC3E}">
        <p14:creationId xmlns:p14="http://schemas.microsoft.com/office/powerpoint/2010/main" val="21563824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85000" lnSpcReduction="20000"/>
          </a:bodyPr>
          <a:lstStyle/>
          <a:p>
            <a:pPr marL="0" indent="0" algn="ctr">
              <a:buNone/>
            </a:pPr>
            <a:r>
              <a:rPr lang="es-CO" dirty="0" smtClean="0"/>
              <a:t>La </a:t>
            </a:r>
            <a:r>
              <a:rPr lang="es-CO" dirty="0"/>
              <a:t>teología hebrea se debatía ante la división interior que se da en todas las personas. </a:t>
            </a:r>
            <a:endParaRPr lang="es-CO" dirty="0" smtClean="0"/>
          </a:p>
          <a:p>
            <a:pPr marL="0" indent="0" algn="ctr">
              <a:buNone/>
            </a:pPr>
            <a:endParaRPr lang="es-CO" dirty="0" smtClean="0"/>
          </a:p>
          <a:p>
            <a:pPr marL="0" indent="0" algn="ctr">
              <a:buNone/>
            </a:pPr>
            <a:r>
              <a:rPr lang="es-CO" dirty="0" smtClean="0"/>
              <a:t>Era </a:t>
            </a:r>
            <a:r>
              <a:rPr lang="es-CO" dirty="0"/>
              <a:t>el </a:t>
            </a:r>
            <a:r>
              <a:rPr lang="es-CO" dirty="0" smtClean="0"/>
              <a:t>mismo problema </a:t>
            </a:r>
            <a:r>
              <a:rPr lang="es-CO" dirty="0"/>
              <a:t>que acechaba a Pablo: </a:t>
            </a:r>
            <a:endParaRPr lang="es-CO" dirty="0" smtClean="0"/>
          </a:p>
          <a:p>
            <a:pPr marL="0" indent="0" algn="ctr">
              <a:buNone/>
            </a:pPr>
            <a:r>
              <a:rPr lang="es-CO" dirty="0" smtClean="0"/>
              <a:t>Él </a:t>
            </a:r>
            <a:r>
              <a:rPr lang="es-CO" dirty="0"/>
              <a:t>dice </a:t>
            </a:r>
            <a:r>
              <a:rPr lang="es-CO" dirty="0" smtClean="0"/>
              <a:t>en </a:t>
            </a:r>
            <a:r>
              <a:rPr lang="es-CO" dirty="0" smtClean="0">
                <a:solidFill>
                  <a:srgbClr val="FF0000"/>
                </a:solidFill>
              </a:rPr>
              <a:t>(</a:t>
            </a:r>
            <a:r>
              <a:rPr lang="es-CO" dirty="0">
                <a:solidFill>
                  <a:srgbClr val="FF0000"/>
                </a:solidFill>
              </a:rPr>
              <a:t>Rom. 7:22).  </a:t>
            </a:r>
            <a:r>
              <a:rPr lang="es-CO" dirty="0" smtClean="0">
                <a:latin typeface="Agency FB" pitchFamily="34" charset="0"/>
              </a:rPr>
              <a:t>«Me </a:t>
            </a:r>
            <a:r>
              <a:rPr lang="es-CO" dirty="0">
                <a:latin typeface="Agency FB" pitchFamily="34" charset="0"/>
              </a:rPr>
              <a:t>encanta la Ley de Dios en lo más íntimo de mi ser, pero descubro otra ley en mis miembros que le hace la guerra a la ley de mi mente y que me lleva cautivo a la ley del pecado que habita en mis miembros</a:t>
            </a:r>
            <a:r>
              <a:rPr lang="es-CO" dirty="0" smtClean="0"/>
              <a:t>»</a:t>
            </a:r>
            <a:endParaRPr lang="es-CO" dirty="0" smtClean="0">
              <a:solidFill>
                <a:srgbClr val="FF0000"/>
              </a:solidFill>
            </a:endParaRPr>
          </a:p>
          <a:p>
            <a:pPr marL="0" indent="0" algn="ctr">
              <a:buNone/>
            </a:pPr>
            <a:r>
              <a:rPr lang="es-CO" b="1" dirty="0" smtClean="0">
                <a:solidFill>
                  <a:srgbClr val="0070C0"/>
                </a:solidFill>
              </a:rPr>
              <a:t>Hay </a:t>
            </a:r>
            <a:r>
              <a:rPr lang="es-CO" b="1" dirty="0">
                <a:solidFill>
                  <a:srgbClr val="0070C0"/>
                </a:solidFill>
              </a:rPr>
              <a:t>dos fuerzas que tiran de la persona en sentidos opuestos. Simplemente como una interpretación de su experiencia personal, los judíos llegaron </a:t>
            </a:r>
            <a:r>
              <a:rPr lang="es-CO" b="1" dirty="0" smtClean="0">
                <a:solidFill>
                  <a:srgbClr val="0070C0"/>
                </a:solidFill>
              </a:rPr>
              <a:t>a la </a:t>
            </a:r>
            <a:r>
              <a:rPr lang="es-CO" b="1" dirty="0">
                <a:solidFill>
                  <a:srgbClr val="0070C0"/>
                </a:solidFill>
              </a:rPr>
              <a:t>doctrina de las dos tendencias. </a:t>
            </a:r>
            <a:endParaRPr lang="es-CO" b="1" dirty="0" smtClean="0">
              <a:solidFill>
                <a:srgbClr val="0070C0"/>
              </a:solidFill>
            </a:endParaRPr>
          </a:p>
          <a:p>
            <a:pPr marL="0" indent="0" algn="ctr">
              <a:buNone/>
            </a:pPr>
            <a:r>
              <a:rPr lang="es-CO" b="1" u="sng" dirty="0" smtClean="0">
                <a:solidFill>
                  <a:srgbClr val="0070C0"/>
                </a:solidFill>
              </a:rPr>
              <a:t>La </a:t>
            </a:r>
            <a:r>
              <a:rPr lang="es-CO" b="1" u="sng" dirty="0">
                <a:solidFill>
                  <a:srgbClr val="0070C0"/>
                </a:solidFill>
              </a:rPr>
              <a:t>tendencia al bien y la tendencia al mal. </a:t>
            </a:r>
            <a:endParaRPr lang="es-CO" b="1" u="sng" dirty="0" smtClean="0">
              <a:solidFill>
                <a:srgbClr val="0070C0"/>
              </a:solidFill>
            </a:endParaRPr>
          </a:p>
          <a:p>
            <a:pPr marL="0" indent="0" algn="ctr">
              <a:buNone/>
            </a:pPr>
            <a:r>
              <a:rPr lang="es-CO" b="1" dirty="0" smtClean="0">
                <a:solidFill>
                  <a:srgbClr val="0070C0"/>
                </a:solidFill>
              </a:rPr>
              <a:t>Era </a:t>
            </a:r>
            <a:r>
              <a:rPr lang="es-CO" b="1" dirty="0">
                <a:solidFill>
                  <a:srgbClr val="0070C0"/>
                </a:solidFill>
              </a:rPr>
              <a:t>una manera de plantear el problema, pero no de resolverlo. En particular, no decía de dónde procedía la tendencia al mal; así es que el pensamiento judío se propuso explicarlo.</a:t>
            </a:r>
          </a:p>
        </p:txBody>
      </p:sp>
    </p:spTree>
    <p:extLst>
      <p:ext uri="{BB962C8B-B14F-4D97-AF65-F5344CB8AC3E}">
        <p14:creationId xmlns:p14="http://schemas.microsoft.com/office/powerpoint/2010/main" val="133175847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heel(1)">
                                      <p:cBhvr>
                                        <p:cTn id="13" dur="2000"/>
                                        <p:tgtEl>
                                          <p:spTgt spid="3">
                                            <p:txEl>
                                              <p:pRg st="4" end="4"/>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heel(1)">
                                      <p:cBhvr>
                                        <p:cTn id="16" dur="2000"/>
                                        <p:tgtEl>
                                          <p:spTgt spid="3">
                                            <p:txEl>
                                              <p:pRg st="5" end="5"/>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heel(1)">
                                      <p:cBhvr>
                                        <p:cTn id="19"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448272"/>
          </a:xfrm>
        </p:spPr>
        <p:txBody>
          <a:bodyPr>
            <a:normAutofit lnSpcReduction="10000"/>
          </a:bodyPr>
          <a:lstStyle/>
          <a:p>
            <a:pPr marL="0" indent="0" algn="ctr">
              <a:buNone/>
            </a:pPr>
            <a:r>
              <a:rPr lang="es-CO" dirty="0" smtClean="0"/>
              <a:t>La pregunta es: ¿por </a:t>
            </a:r>
            <a:r>
              <a:rPr lang="es-CO" dirty="0"/>
              <a:t>qué se </a:t>
            </a:r>
            <a:r>
              <a:rPr lang="es-CO" dirty="0" smtClean="0"/>
              <a:t>permitió la tentación y el engaño? </a:t>
            </a:r>
          </a:p>
          <a:p>
            <a:pPr marL="0" indent="0" algn="ctr">
              <a:buNone/>
            </a:pPr>
            <a:r>
              <a:rPr lang="es-CO" dirty="0" smtClean="0"/>
              <a:t>Para encontrar la respuesta a esta pregunta tenemos que remitirnos al primer mandamiento dado por Dios a Adán y a Eva: </a:t>
            </a:r>
            <a:r>
              <a:rPr lang="es-CO" dirty="0" smtClean="0">
                <a:solidFill>
                  <a:srgbClr val="FF0000"/>
                </a:solidFill>
              </a:rPr>
              <a:t>(Gén.2:16,17).</a:t>
            </a:r>
          </a:p>
        </p:txBody>
      </p:sp>
      <p:sp>
        <p:nvSpPr>
          <p:cNvPr id="2" name="1 Rectángulo"/>
          <p:cNvSpPr/>
          <p:nvPr/>
        </p:nvSpPr>
        <p:spPr>
          <a:xfrm>
            <a:off x="251520" y="2996952"/>
            <a:ext cx="6408712" cy="1938992"/>
          </a:xfrm>
          <a:prstGeom prst="rect">
            <a:avLst/>
          </a:prstGeom>
        </p:spPr>
        <p:txBody>
          <a:bodyPr wrap="square">
            <a:spAutoFit/>
          </a:bodyPr>
          <a:lstStyle/>
          <a:p>
            <a:pPr algn="ctr"/>
            <a:r>
              <a:rPr lang="es-CO" sz="2400" dirty="0">
                <a:solidFill>
                  <a:srgbClr val="0070C0"/>
                </a:solidFill>
              </a:rPr>
              <a:t>Y Jehovah Dios mandó al hombre diciendo: «Puedes comer de todos los árboles del jardín; 17 pero del árbol del conocimiento del bien y del mal no comerás, porque el día que comas de él, ciertamente morirás</a:t>
            </a:r>
            <a:r>
              <a:rPr lang="es-CO" sz="2400" dirty="0" smtClean="0">
                <a:solidFill>
                  <a:srgbClr val="0070C0"/>
                </a:solidFill>
              </a:rPr>
              <a:t>».</a:t>
            </a:r>
            <a:endParaRPr lang="es-CO" sz="2400" dirty="0">
              <a:solidFill>
                <a:srgbClr val="0070C0"/>
              </a:solidFill>
            </a:endParaRPr>
          </a:p>
        </p:txBody>
      </p:sp>
      <p:sp>
        <p:nvSpPr>
          <p:cNvPr id="4" name="3 Rectángulo"/>
          <p:cNvSpPr/>
          <p:nvPr/>
        </p:nvSpPr>
        <p:spPr>
          <a:xfrm>
            <a:off x="251520" y="5322493"/>
            <a:ext cx="8640960" cy="1200329"/>
          </a:xfrm>
          <a:prstGeom prst="rect">
            <a:avLst/>
          </a:prstGeom>
        </p:spPr>
        <p:txBody>
          <a:bodyPr wrap="square">
            <a:spAutoFit/>
          </a:bodyPr>
          <a:lstStyle/>
          <a:p>
            <a:pPr algn="ctr"/>
            <a:r>
              <a:rPr lang="es-CO" sz="2400" dirty="0"/>
              <a:t>Dios implantó en el hombre el libre albedrío, o sea el poder de decidir, por tanto cada ser humano decide si obedece la voluntad de </a:t>
            </a:r>
            <a:r>
              <a:rPr lang="es-CO" sz="2400" dirty="0" smtClean="0"/>
              <a:t>Dios, </a:t>
            </a:r>
            <a:r>
              <a:rPr lang="es-CO" sz="2400" dirty="0"/>
              <a:t>o </a:t>
            </a:r>
            <a:r>
              <a:rPr lang="es-CO" sz="2400" dirty="0" smtClean="0"/>
              <a:t>si por </a:t>
            </a:r>
            <a:r>
              <a:rPr lang="es-CO" sz="2400" dirty="0"/>
              <a:t>el contrario, decide hacer lo que quiera hacer.</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996952"/>
            <a:ext cx="204484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6631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randombar(horizontal)">
                                      <p:cBhvr>
                                        <p:cTn id="13"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El hombre decide creerle a un extraño </a:t>
            </a:r>
            <a:br>
              <a:rPr lang="es-CO" b="1" i="1" dirty="0" smtClean="0">
                <a:latin typeface="Agency FB" pitchFamily="34" charset="0"/>
              </a:rPr>
            </a:br>
            <a:r>
              <a:rPr lang="es-CO" b="1" i="1" dirty="0" smtClean="0">
                <a:latin typeface="Agency FB" pitchFamily="34" charset="0"/>
              </a:rPr>
              <a:t>en lugar de creerle a Dios.</a:t>
            </a:r>
            <a:endParaRPr lang="es-CO" b="1" i="1" dirty="0">
              <a:latin typeface="Agency FB" pitchFamily="34" charset="0"/>
            </a:endParaRPr>
          </a:p>
        </p:txBody>
      </p:sp>
      <p:sp>
        <p:nvSpPr>
          <p:cNvPr id="3" name="2 Marcador de contenido"/>
          <p:cNvSpPr>
            <a:spLocks noGrp="1"/>
          </p:cNvSpPr>
          <p:nvPr>
            <p:ph idx="1"/>
          </p:nvPr>
        </p:nvSpPr>
        <p:spPr>
          <a:xfrm>
            <a:off x="457200" y="1600200"/>
            <a:ext cx="8579296" cy="5069160"/>
          </a:xfrm>
          <a:blipFill>
            <a:blip r:embed="rId2"/>
            <a:tile tx="0" ty="0" sx="100000" sy="100000" flip="none" algn="tl"/>
          </a:blipFill>
        </p:spPr>
        <p:txBody>
          <a:bodyPr>
            <a:normAutofit fontScale="77500" lnSpcReduction="20000"/>
          </a:bodyPr>
          <a:lstStyle/>
          <a:p>
            <a:pPr marL="0" indent="0">
              <a:buNone/>
            </a:pPr>
            <a:r>
              <a:rPr lang="es-CO" b="1" dirty="0" smtClean="0">
                <a:solidFill>
                  <a:srgbClr val="FF0000"/>
                </a:solidFill>
              </a:rPr>
              <a:t>En Gén.3:1-13</a:t>
            </a:r>
            <a:r>
              <a:rPr lang="es-CO" b="1" dirty="0">
                <a:solidFill>
                  <a:srgbClr val="FF0000"/>
                </a:solidFill>
              </a:rPr>
              <a:t>. </a:t>
            </a:r>
            <a:r>
              <a:rPr lang="es-CO" dirty="0"/>
              <a:t>Dice</a:t>
            </a:r>
            <a:r>
              <a:rPr lang="es-CO" dirty="0" smtClean="0"/>
              <a:t>: Entonces </a:t>
            </a:r>
            <a:r>
              <a:rPr lang="es-CO" dirty="0"/>
              <a:t>la serpiente, que era el más astuto de todos los animales del campo que Jehovah Dios había hecho, dijo a la mujer: —¿De veras Dios os ha dicho: "</a:t>
            </a:r>
            <a:r>
              <a:rPr lang="es-CO" b="1" u="sng" dirty="0"/>
              <a:t>No comáis de ningún árbol del jardín</a:t>
            </a:r>
            <a:r>
              <a:rPr lang="es-CO" dirty="0"/>
              <a:t>"? </a:t>
            </a:r>
            <a:r>
              <a:rPr lang="es-CO" dirty="0" smtClean="0"/>
              <a:t>2 </a:t>
            </a:r>
            <a:r>
              <a:rPr lang="es-CO" dirty="0"/>
              <a:t>La mujer respondió a la serpiente: —Podemos comer del fruto de los árboles del jardín. </a:t>
            </a:r>
            <a:r>
              <a:rPr lang="es-CO" dirty="0" smtClean="0"/>
              <a:t>3 </a:t>
            </a:r>
            <a:r>
              <a:rPr lang="es-CO" dirty="0"/>
              <a:t>Pero del fruto del árbol que está en medio del jardín ha dicho Dios: "No comáis de él, ni lo toquéis, no sea que </a:t>
            </a:r>
            <a:r>
              <a:rPr lang="es-CO" dirty="0" smtClean="0"/>
              <a:t>muráis4 </a:t>
            </a:r>
            <a:r>
              <a:rPr lang="es-CO" dirty="0"/>
              <a:t>Entonces la serpiente dijo a la mujer: —</a:t>
            </a:r>
            <a:r>
              <a:rPr lang="es-CO" b="1" u="sng" dirty="0"/>
              <a:t>Ciertamente no moriréis. </a:t>
            </a:r>
            <a:r>
              <a:rPr lang="es-CO" b="1" u="sng" dirty="0" smtClean="0"/>
              <a:t>5 </a:t>
            </a:r>
            <a:r>
              <a:rPr lang="es-CO" b="1" u="sng" dirty="0"/>
              <a:t>Es que Dios sabe que el día que comáis de él, vuestros ojos serán abiertos, y seréis como Dios, conociendo el bien y el mal</a:t>
            </a:r>
            <a:r>
              <a:rPr lang="es-CO" dirty="0"/>
              <a:t>. </a:t>
            </a:r>
            <a:r>
              <a:rPr lang="es-CO" dirty="0" smtClean="0"/>
              <a:t>6 </a:t>
            </a:r>
            <a:r>
              <a:rPr lang="es-CO" i="1" dirty="0">
                <a:latin typeface="Agency FB" pitchFamily="34" charset="0"/>
              </a:rPr>
              <a:t>Entonces la mujer vio que el árbol era bueno para comer, que era atractivo a la vista y que era árbol codiciable para alcanzar sabiduría. Tomó, pues, de su fruto y comió</a:t>
            </a:r>
            <a:r>
              <a:rPr lang="es-CO" i="1" dirty="0"/>
              <a:t>. </a:t>
            </a:r>
            <a:r>
              <a:rPr lang="es-CO" i="1" dirty="0">
                <a:latin typeface="Agency FB" pitchFamily="34" charset="0"/>
              </a:rPr>
              <a:t>Y también dio a su marido que estaba con ella, y él comió</a:t>
            </a:r>
            <a:r>
              <a:rPr lang="es-CO" dirty="0"/>
              <a:t>. </a:t>
            </a:r>
            <a:r>
              <a:rPr lang="es-CO" dirty="0" smtClean="0"/>
              <a:t>7 </a:t>
            </a:r>
            <a:r>
              <a:rPr lang="es-CO" dirty="0"/>
              <a:t>Y fueron abiertos los ojos de ambos, y se dieron cuenta de que estaban desnudos. Entonces cosieron hojas de higuera, y se hicieron ceñidores. </a:t>
            </a:r>
          </a:p>
        </p:txBody>
      </p:sp>
    </p:spTree>
    <p:extLst>
      <p:ext uri="{BB962C8B-B14F-4D97-AF65-F5344CB8AC3E}">
        <p14:creationId xmlns:p14="http://schemas.microsoft.com/office/powerpoint/2010/main" val="132841674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blipFill>
            <a:blip r:embed="rId2"/>
            <a:tile tx="0" ty="0" sx="100000" sy="100000" flip="none" algn="tl"/>
          </a:blipFill>
        </p:spPr>
        <p:txBody>
          <a:bodyPr>
            <a:normAutofit fontScale="85000" lnSpcReduction="10000"/>
          </a:bodyPr>
          <a:lstStyle/>
          <a:p>
            <a:pPr marL="0" indent="0">
              <a:buNone/>
            </a:pPr>
            <a:r>
              <a:rPr lang="es-CO" dirty="0"/>
              <a:t>8 Cuando oyeron la voz de Jehovah Dios que se paseaba en el jardín en el fresco del día, el hombre y su mujer se escondieron de la presencia de Jehovah Dios entre los árboles del jardín. 9 Pero Jehovah Dios llamó al hombre y le preguntó: —¿Dónde estás tú? 10 El respondió: —Oí tu voz en el jardín y tuve miedo, porque estaba desnudo. Por eso me escondí. 11 Le preguntó Dios: —¿Quién te dijo que estabas desnudo? ¿Acaso has comido del árbol del que te mandé que no comieses? </a:t>
            </a:r>
            <a:endParaRPr lang="es-CO" dirty="0" smtClean="0"/>
          </a:p>
          <a:p>
            <a:pPr marL="0" indent="0">
              <a:buNone/>
            </a:pPr>
            <a:r>
              <a:rPr lang="es-CO" dirty="0" smtClean="0"/>
              <a:t>12 </a:t>
            </a:r>
            <a:r>
              <a:rPr lang="es-CO" dirty="0"/>
              <a:t>El hombre respondió: —</a:t>
            </a:r>
            <a:r>
              <a:rPr lang="es-CO" i="1" dirty="0">
                <a:latin typeface="Agency FB" pitchFamily="34" charset="0"/>
              </a:rPr>
              <a:t>La mujer que me diste por compañera, ella me dio del árbol, y yo comí</a:t>
            </a:r>
            <a:r>
              <a:rPr lang="es-CO" dirty="0"/>
              <a:t>. 13 Entonces Jehovah Dios dijo a la mujer: —¿Por qué has hecho esto? La mujer dijo: —</a:t>
            </a:r>
            <a:r>
              <a:rPr lang="es-CO" i="1" dirty="0">
                <a:latin typeface="Agency FB" pitchFamily="34" charset="0"/>
              </a:rPr>
              <a:t>La serpiente me engañó</a:t>
            </a:r>
            <a:r>
              <a:rPr lang="es-CO" dirty="0"/>
              <a:t>, y comí.</a:t>
            </a:r>
          </a:p>
          <a:p>
            <a:endParaRPr lang="es-CO" dirty="0"/>
          </a:p>
        </p:txBody>
      </p:sp>
    </p:spTree>
    <p:extLst>
      <p:ext uri="{BB962C8B-B14F-4D97-AF65-F5344CB8AC3E}">
        <p14:creationId xmlns:p14="http://schemas.microsoft.com/office/powerpoint/2010/main" val="4453270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336704"/>
          </a:xfrm>
          <a:solidFill>
            <a:schemeClr val="accent6">
              <a:lumMod val="20000"/>
              <a:lumOff val="80000"/>
            </a:schemeClr>
          </a:solidFill>
        </p:spPr>
        <p:txBody>
          <a:bodyPr>
            <a:normAutofit fontScale="77500" lnSpcReduction="20000"/>
          </a:bodyPr>
          <a:lstStyle/>
          <a:p>
            <a:pPr marL="0" indent="0" algn="ctr">
              <a:buNone/>
            </a:pPr>
            <a:r>
              <a:rPr lang="es-CO" b="1" dirty="0" smtClean="0"/>
              <a:t>Notemos el comportamiento de Adán y Eva, donde se nota su ingratitud ante su Buen benefactor, Dios.</a:t>
            </a:r>
          </a:p>
          <a:p>
            <a:pPr marL="0" indent="0">
              <a:buNone/>
            </a:pPr>
            <a:endParaRPr lang="es-CO" dirty="0" smtClean="0"/>
          </a:p>
          <a:p>
            <a:pPr marL="0" indent="0">
              <a:buNone/>
            </a:pPr>
            <a:r>
              <a:rPr lang="es-CO" dirty="0" smtClean="0"/>
              <a:t>1). </a:t>
            </a:r>
            <a:r>
              <a:rPr lang="es-CO" dirty="0" smtClean="0">
                <a:solidFill>
                  <a:srgbClr val="FF0000"/>
                </a:solidFill>
              </a:rPr>
              <a:t>Habían sido creados a «imagen y semejanza de Dios (Gén.1:26).</a:t>
            </a:r>
          </a:p>
          <a:p>
            <a:pPr marL="0" indent="0">
              <a:buNone/>
            </a:pPr>
            <a:r>
              <a:rPr lang="es-CO" dirty="0" smtClean="0"/>
              <a:t>2). </a:t>
            </a:r>
            <a:r>
              <a:rPr lang="es-CO" dirty="0" smtClean="0">
                <a:solidFill>
                  <a:srgbClr val="0070C0"/>
                </a:solidFill>
              </a:rPr>
              <a:t>Cuando Adán estaba solo, Dios le había proporcionado una compañera «idónea para Él» (Gén.2:18).</a:t>
            </a:r>
          </a:p>
          <a:p>
            <a:pPr marL="0" indent="0">
              <a:buNone/>
            </a:pPr>
            <a:r>
              <a:rPr lang="es-CO" dirty="0" smtClean="0"/>
              <a:t>3). </a:t>
            </a:r>
            <a:r>
              <a:rPr lang="es-CO" dirty="0" smtClean="0">
                <a:solidFill>
                  <a:srgbClr val="00B050"/>
                </a:solidFill>
              </a:rPr>
              <a:t>Dios los había unido en matrimonio para que fueran felices, además les había proporcionado el alimento necesario para el sostén de sus vidas (Gén.1:28,29).</a:t>
            </a:r>
          </a:p>
          <a:p>
            <a:pPr marL="0" indent="0">
              <a:buNone/>
            </a:pPr>
            <a:r>
              <a:rPr lang="es-CO" dirty="0" smtClean="0"/>
              <a:t>4). </a:t>
            </a:r>
            <a:r>
              <a:rPr lang="es-CO" dirty="0" smtClean="0">
                <a:solidFill>
                  <a:srgbClr val="002060"/>
                </a:solidFill>
              </a:rPr>
              <a:t>Les había proporcionado un hogar (Gén.2:15). </a:t>
            </a:r>
          </a:p>
          <a:p>
            <a:pPr marL="0" indent="0">
              <a:buNone/>
            </a:pPr>
            <a:r>
              <a:rPr lang="es-CO" dirty="0" smtClean="0"/>
              <a:t>5). </a:t>
            </a:r>
            <a:r>
              <a:rPr lang="es-CO" dirty="0" smtClean="0">
                <a:solidFill>
                  <a:srgbClr val="C00000"/>
                </a:solidFill>
              </a:rPr>
              <a:t>Gozaban de las visitas diarias de Su Creador y de los ángeles (Gén.3:8). Es decir, no les faltaba absolutamente nada.</a:t>
            </a:r>
          </a:p>
          <a:p>
            <a:pPr marL="0" indent="0">
              <a:buNone/>
            </a:pPr>
            <a:endParaRPr lang="es-CO" dirty="0"/>
          </a:p>
          <a:p>
            <a:pPr marL="0" indent="0">
              <a:buNone/>
            </a:pPr>
            <a:r>
              <a:rPr lang="es-CO" dirty="0"/>
              <a:t>Y</a:t>
            </a:r>
            <a:r>
              <a:rPr lang="es-CO" dirty="0" smtClean="0"/>
              <a:t> cuando se les presenta un extraño, contradiciendo la Palabra de Dios, que no había hecho nada por ellos, no sabían quien era, le creen todo lo que les dice, en lugar de creerle a Dios. </a:t>
            </a:r>
          </a:p>
          <a:p>
            <a:pPr marL="0" indent="0">
              <a:buNone/>
            </a:pPr>
            <a:endParaRPr lang="es-CO" dirty="0" smtClean="0"/>
          </a:p>
          <a:p>
            <a:pPr marL="0" indent="0" algn="ctr">
              <a:buNone/>
            </a:pPr>
            <a:endParaRPr lang="es-CO" dirty="0"/>
          </a:p>
        </p:txBody>
      </p:sp>
    </p:spTree>
    <p:extLst>
      <p:ext uri="{BB962C8B-B14F-4D97-AF65-F5344CB8AC3E}">
        <p14:creationId xmlns:p14="http://schemas.microsoft.com/office/powerpoint/2010/main" val="373002475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5" end="5"/>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p:cTn id="3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p:spPr>
        <p:txBody>
          <a:bodyPr>
            <a:normAutofit fontScale="77500" lnSpcReduction="20000"/>
          </a:bodyPr>
          <a:lstStyle/>
          <a:p>
            <a:pPr marL="0" indent="0" algn="ctr">
              <a:buNone/>
            </a:pPr>
            <a:r>
              <a:rPr lang="es-CO" dirty="0" smtClean="0"/>
              <a:t>Nota que este extraño, disfrazado de una serpiente que tenía la virtud del habla, no era otro sino el mismo Satanás </a:t>
            </a:r>
            <a:r>
              <a:rPr lang="es-CO" dirty="0" smtClean="0">
                <a:solidFill>
                  <a:srgbClr val="C00000"/>
                </a:solidFill>
              </a:rPr>
              <a:t>(Aóc.12:9).</a:t>
            </a:r>
          </a:p>
          <a:p>
            <a:pPr marL="0" indent="0" algn="ctr">
              <a:buNone/>
            </a:pPr>
            <a:r>
              <a:rPr lang="es-CO" dirty="0" smtClean="0"/>
              <a:t>Además, es digno de notar que, Satanás lo que hace es colocar en la mente de Eva la tentación, la duda, pero no la obliga a comer del fruto del árbol, lo cuan conllevaba a desobedecer el mandato de Dios.</a:t>
            </a:r>
          </a:p>
          <a:p>
            <a:pPr marL="0" indent="0" algn="ctr">
              <a:buNone/>
            </a:pPr>
            <a:r>
              <a:rPr lang="es-CO" dirty="0" smtClean="0"/>
              <a:t>Lo mismo que hace Eva, no obliga a Adán a comer del fruto, ambos hacen uso del </a:t>
            </a:r>
            <a:r>
              <a:rPr lang="es-CO" u="sng" dirty="0" smtClean="0"/>
              <a:t>libre albedrío</a:t>
            </a:r>
            <a:r>
              <a:rPr lang="es-CO" dirty="0" smtClean="0"/>
              <a:t> implantado por Dios en cada uno de ellos.</a:t>
            </a:r>
          </a:p>
          <a:p>
            <a:pPr marL="0" indent="0" algn="ctr">
              <a:buNone/>
            </a:pPr>
            <a:r>
              <a:rPr lang="es-CO" dirty="0" smtClean="0">
                <a:solidFill>
                  <a:srgbClr val="FF0000"/>
                </a:solidFill>
              </a:rPr>
              <a:t>Por supuesto que Dios no quería que desobedecieran, que dudaran de Él. Está implícito en la orden</a:t>
            </a:r>
            <a:r>
              <a:rPr lang="es-CO" dirty="0">
                <a:solidFill>
                  <a:srgbClr val="FF0000"/>
                </a:solidFill>
              </a:rPr>
              <a:t>: «</a:t>
            </a:r>
            <a:r>
              <a:rPr lang="es-CO" i="1" dirty="0">
                <a:solidFill>
                  <a:srgbClr val="FF0000"/>
                </a:solidFill>
                <a:latin typeface="Agency FB" pitchFamily="34" charset="0"/>
              </a:rPr>
              <a:t>el día que comas de él, ciertamente </a:t>
            </a:r>
            <a:r>
              <a:rPr lang="es-CO" i="1" dirty="0" smtClean="0">
                <a:solidFill>
                  <a:srgbClr val="FF0000"/>
                </a:solidFill>
                <a:latin typeface="Agency FB" pitchFamily="34" charset="0"/>
              </a:rPr>
              <a:t>morirás</a:t>
            </a:r>
            <a:r>
              <a:rPr lang="es-CO" dirty="0" smtClean="0">
                <a:solidFill>
                  <a:srgbClr val="FF0000"/>
                </a:solidFill>
              </a:rPr>
              <a:t>». Pero Eva dijo</a:t>
            </a:r>
            <a:r>
              <a:rPr lang="es-CO" dirty="0">
                <a:solidFill>
                  <a:srgbClr val="FF0000"/>
                </a:solidFill>
              </a:rPr>
              <a:t>: </a:t>
            </a:r>
            <a:r>
              <a:rPr lang="es-CO" dirty="0" smtClean="0">
                <a:solidFill>
                  <a:srgbClr val="FF0000"/>
                </a:solidFill>
              </a:rPr>
              <a:t>«La </a:t>
            </a:r>
            <a:r>
              <a:rPr lang="es-CO" dirty="0">
                <a:solidFill>
                  <a:srgbClr val="FF0000"/>
                </a:solidFill>
              </a:rPr>
              <a:t>serpiente me </a:t>
            </a:r>
            <a:r>
              <a:rPr lang="es-CO" dirty="0" smtClean="0">
                <a:solidFill>
                  <a:srgbClr val="FF0000"/>
                </a:solidFill>
              </a:rPr>
              <a:t>engañó», y Adán dijo</a:t>
            </a:r>
            <a:r>
              <a:rPr lang="es-CO" dirty="0">
                <a:solidFill>
                  <a:srgbClr val="FF0000"/>
                </a:solidFill>
              </a:rPr>
              <a:t>: «La mujer que me diste por compañera, ella me dio del </a:t>
            </a:r>
            <a:r>
              <a:rPr lang="es-CO" dirty="0" smtClean="0">
                <a:solidFill>
                  <a:srgbClr val="FF0000"/>
                </a:solidFill>
              </a:rPr>
              <a:t>árbol». </a:t>
            </a:r>
          </a:p>
          <a:p>
            <a:pPr marL="0" indent="0" algn="ctr">
              <a:buNone/>
            </a:pPr>
            <a:r>
              <a:rPr lang="es-CO" dirty="0" smtClean="0">
                <a:solidFill>
                  <a:srgbClr val="FF0000"/>
                </a:solidFill>
              </a:rPr>
              <a:t>Es decir según Eva, Dios era el responsable por haber creado a la sapiente, y según Adán, por haber creado a Eva.</a:t>
            </a:r>
            <a:endParaRPr lang="es-CO" dirty="0">
              <a:solidFill>
                <a:srgbClr val="FF0000"/>
              </a:solidFill>
            </a:endParaRPr>
          </a:p>
        </p:txBody>
      </p:sp>
    </p:spTree>
    <p:extLst>
      <p:ext uri="{BB962C8B-B14F-4D97-AF65-F5344CB8AC3E}">
        <p14:creationId xmlns:p14="http://schemas.microsoft.com/office/powerpoint/2010/main" val="141800136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412776"/>
            <a:ext cx="8229600" cy="4248472"/>
          </a:xfrm>
        </p:spPr>
        <p:txBody>
          <a:bodyPr>
            <a:normAutofit fontScale="85000" lnSpcReduction="20000"/>
          </a:bodyPr>
          <a:lstStyle/>
          <a:p>
            <a:pPr marL="0" indent="0" algn="ctr">
              <a:buNone/>
            </a:pPr>
            <a:r>
              <a:rPr lang="es-CO" dirty="0"/>
              <a:t>L</a:t>
            </a:r>
            <a:r>
              <a:rPr lang="es-CO" dirty="0" smtClean="0"/>
              <a:t>a </a:t>
            </a:r>
            <a:r>
              <a:rPr lang="es-CO" dirty="0"/>
              <a:t>concupiscencia es el principio de todo pecado. </a:t>
            </a:r>
            <a:endParaRPr lang="es-CO" dirty="0" smtClean="0"/>
          </a:p>
          <a:p>
            <a:pPr marL="0" indent="0" algn="ctr">
              <a:buNone/>
            </a:pPr>
            <a:r>
              <a:rPr lang="es-CO" dirty="0" smtClean="0"/>
              <a:t>Aquí </a:t>
            </a:r>
            <a:r>
              <a:rPr lang="es-CO" dirty="0"/>
              <a:t>fue el mismo Satanás el que consiguió introducir la tendencia al mal en el hombre, que se identifica con la concupiscencia de la carne. </a:t>
            </a:r>
            <a:endParaRPr lang="es-CO" dirty="0" smtClean="0"/>
          </a:p>
          <a:p>
            <a:pPr marL="0" indent="0" algn="ctr">
              <a:buNone/>
            </a:pPr>
            <a:r>
              <a:rPr lang="es-CO" dirty="0" smtClean="0"/>
              <a:t>Un </a:t>
            </a:r>
            <a:r>
              <a:rPr lang="es-CO" dirty="0"/>
              <a:t>desarrollo posterior de la historia fue que el principio de todo pecado fue el deseo que Satanás tenía </a:t>
            </a:r>
            <a:r>
              <a:rPr lang="es-CO" dirty="0" smtClean="0"/>
              <a:t>era de implantar en Eva la semilla de la desobediencia, o sea, la tendencia al mal. </a:t>
            </a:r>
          </a:p>
          <a:p>
            <a:pPr marL="0" indent="0" algn="ctr">
              <a:buNone/>
            </a:pPr>
            <a:r>
              <a:rPr lang="es-CO" dirty="0" smtClean="0"/>
              <a:t>Y es por esa razón que a toda su familia le transmitió la semilla del pecado, sea a través de sus palabras o de sus genes </a:t>
            </a:r>
            <a:r>
              <a:rPr lang="es-CO" dirty="0" smtClean="0">
                <a:solidFill>
                  <a:srgbClr val="FF0000"/>
                </a:solidFill>
              </a:rPr>
              <a:t>(Gén.3:6) </a:t>
            </a:r>
            <a:r>
              <a:rPr lang="es-CO" dirty="0" smtClean="0"/>
              <a:t>dice: «</a:t>
            </a:r>
            <a:r>
              <a:rPr lang="es-CO" dirty="0" smtClean="0">
                <a:latin typeface="Agency FB" pitchFamily="34" charset="0"/>
              </a:rPr>
              <a:t>y también dio a su esposo</a:t>
            </a:r>
            <a:r>
              <a:rPr lang="es-CO" dirty="0" smtClean="0"/>
              <a:t>».    </a:t>
            </a:r>
            <a:endParaRPr lang="es-CO" dirty="0"/>
          </a:p>
          <a:p>
            <a:endParaRPr lang="es-CO" dirty="0"/>
          </a:p>
        </p:txBody>
      </p:sp>
    </p:spTree>
    <p:extLst>
      <p:ext uri="{BB962C8B-B14F-4D97-AF65-F5344CB8AC3E}">
        <p14:creationId xmlns:p14="http://schemas.microsoft.com/office/powerpoint/2010/main" val="316170695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a:bodyPr>
          <a:lstStyle/>
          <a:p>
            <a:pPr marL="0" indent="0" algn="ctr">
              <a:buNone/>
            </a:pPr>
            <a:r>
              <a:rPr lang="es-CO" dirty="0" smtClean="0"/>
              <a:t>Sobre el «</a:t>
            </a:r>
            <a:r>
              <a:rPr lang="es-CO" b="1" dirty="0" smtClean="0">
                <a:latin typeface="Agency FB" pitchFamily="34" charset="0"/>
              </a:rPr>
              <a:t>origen de las tentaciones</a:t>
            </a:r>
            <a:r>
              <a:rPr lang="es-CO" dirty="0" smtClean="0"/>
              <a:t>», sabemos que el originador de ellas es el ángel Luzbel, cuando en el cielo transgredió la Ley de Dios. Por tanto, el «pecado es la transgreción de la Ley» </a:t>
            </a:r>
            <a:r>
              <a:rPr lang="es-CO" dirty="0" smtClean="0">
                <a:solidFill>
                  <a:srgbClr val="FF0000"/>
                </a:solidFill>
              </a:rPr>
              <a:t>(1Juan 3:4).</a:t>
            </a:r>
          </a:p>
          <a:p>
            <a:pPr marL="0" indent="0" algn="ctr">
              <a:buNone/>
            </a:pPr>
            <a:r>
              <a:rPr lang="es-CO" dirty="0" smtClean="0"/>
              <a:t>Recuerda que Dios </a:t>
            </a:r>
            <a:r>
              <a:rPr lang="es-CO" u="sng" dirty="0" smtClean="0">
                <a:latin typeface="Agency FB" pitchFamily="34" charset="0"/>
              </a:rPr>
              <a:t>no creo a Satanás</a:t>
            </a:r>
            <a:r>
              <a:rPr lang="es-CO" dirty="0" smtClean="0"/>
              <a:t>, Dios creó </a:t>
            </a:r>
            <a:r>
              <a:rPr lang="es-CO" dirty="0"/>
              <a:t>a </a:t>
            </a:r>
            <a:r>
              <a:rPr lang="es-CO" dirty="0" smtClean="0"/>
              <a:t>Luzbel, un ángel con libre albedrio, «</a:t>
            </a:r>
            <a:r>
              <a:rPr lang="es-CO" b="1" dirty="0" smtClean="0">
                <a:latin typeface="Agency FB" pitchFamily="34" charset="0"/>
              </a:rPr>
              <a:t>lleno </a:t>
            </a:r>
            <a:r>
              <a:rPr lang="es-CO" b="1" dirty="0">
                <a:latin typeface="Agency FB" pitchFamily="34" charset="0"/>
              </a:rPr>
              <a:t>de </a:t>
            </a:r>
            <a:r>
              <a:rPr lang="es-CO" b="1" dirty="0" smtClean="0">
                <a:latin typeface="Agency FB" pitchFamily="34" charset="0"/>
              </a:rPr>
              <a:t>sabiduría, </a:t>
            </a:r>
            <a:r>
              <a:rPr lang="es-CO" b="1" dirty="0">
                <a:latin typeface="Agency FB" pitchFamily="34" charset="0"/>
              </a:rPr>
              <a:t>y </a:t>
            </a:r>
            <a:r>
              <a:rPr lang="es-CO" b="1" dirty="0" smtClean="0">
                <a:latin typeface="Agency FB" pitchFamily="34" charset="0"/>
              </a:rPr>
              <a:t>hermosura</a:t>
            </a:r>
            <a:r>
              <a:rPr lang="es-CO" dirty="0" smtClean="0"/>
              <a:t>», y se corrompió al centrar su vista en si mismo, en lugar de engrandecer a Su Creador, por tanto Dios no creó el pecado </a:t>
            </a:r>
            <a:r>
              <a:rPr lang="es-CO" dirty="0" smtClean="0">
                <a:solidFill>
                  <a:srgbClr val="FF0000"/>
                </a:solidFill>
              </a:rPr>
              <a:t>(Eze.28:16-18). </a:t>
            </a:r>
          </a:p>
          <a:p>
            <a:pPr marL="0" indent="0" algn="ctr">
              <a:buNone/>
            </a:pPr>
            <a:r>
              <a:rPr lang="es-CO" dirty="0" smtClean="0"/>
              <a:t>Como te das cuenta, Dios no colocó el pecado en Luzbel, como tampoco lo colocó en Adán o Eva, este surgió como consecuencia de la desobediencia tanto de Luzbel como de Adán y Eva.</a:t>
            </a:r>
            <a:endParaRPr lang="es-CO" dirty="0"/>
          </a:p>
          <a:p>
            <a:pPr algn="ctr"/>
            <a:endParaRPr lang="es-CO" dirty="0"/>
          </a:p>
        </p:txBody>
      </p:sp>
    </p:spTree>
    <p:extLst>
      <p:ext uri="{BB962C8B-B14F-4D97-AF65-F5344CB8AC3E}">
        <p14:creationId xmlns:p14="http://schemas.microsoft.com/office/powerpoint/2010/main" val="82464711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507288" cy="5976664"/>
          </a:xfrm>
        </p:spPr>
        <p:txBody>
          <a:bodyPr>
            <a:normAutofit fontScale="92500"/>
          </a:bodyPr>
          <a:lstStyle/>
          <a:p>
            <a:pPr marL="0" indent="0" algn="ctr">
              <a:buNone/>
            </a:pPr>
            <a:r>
              <a:rPr lang="es-CO" dirty="0" smtClean="0"/>
              <a:t>Es así como los rabinos habían torcido las Escrituras y habían  dado un </a:t>
            </a:r>
            <a:r>
              <a:rPr lang="es-CO" dirty="0"/>
              <a:t>paso atrevido y peligroso. Arguyeron que, como Dios había creado todas las cosas, </a:t>
            </a:r>
            <a:r>
              <a:rPr lang="es-CO" dirty="0" smtClean="0"/>
              <a:t>pensaron: «</a:t>
            </a:r>
            <a:r>
              <a:rPr lang="es-CO" b="1" dirty="0" smtClean="0">
                <a:latin typeface="Agency FB" pitchFamily="34" charset="0"/>
              </a:rPr>
              <a:t>tiene </a:t>
            </a:r>
            <a:r>
              <a:rPr lang="es-CO" b="1" dirty="0">
                <a:latin typeface="Agency FB" pitchFamily="34" charset="0"/>
              </a:rPr>
              <a:t>que haber creado también la tendencia al </a:t>
            </a:r>
            <a:r>
              <a:rPr lang="es-CO" b="1" dirty="0" smtClean="0">
                <a:latin typeface="Agency FB" pitchFamily="34" charset="0"/>
              </a:rPr>
              <a:t>mal</a:t>
            </a:r>
            <a:r>
              <a:rPr lang="es-CO" dirty="0" smtClean="0"/>
              <a:t>».</a:t>
            </a:r>
          </a:p>
          <a:p>
            <a:pPr marL="0" indent="0" algn="ctr">
              <a:buNone/>
            </a:pPr>
            <a:endParaRPr lang="es-CO" dirty="0" smtClean="0"/>
          </a:p>
          <a:p>
            <a:pPr marL="0" indent="0" algn="ctr">
              <a:buNone/>
            </a:pPr>
            <a:r>
              <a:rPr lang="es-CO" dirty="0" smtClean="0"/>
              <a:t>De </a:t>
            </a:r>
            <a:r>
              <a:rPr lang="es-CO" dirty="0"/>
              <a:t>ahí los dichos rabínicos «Dios dijo: «</a:t>
            </a:r>
            <a:r>
              <a:rPr lang="es-CO" dirty="0">
                <a:latin typeface="Agency FB" pitchFamily="34" charset="0"/>
              </a:rPr>
              <a:t>Me arrepiento de haber creado la tendencia al mal en el hombre; porque, si no lo hubiera hecho, no se habría rebelado contra Mí. Yo creé la tendencia al mal, creé la Ley como un remedio. Si te ocupas de la Ley, no caerás en su poder. Dios colocó la tendencia al bien en la mano derecha del hombre, y la tendencia al mal en su </a:t>
            </a:r>
            <a:r>
              <a:rPr lang="es-CO" dirty="0" smtClean="0">
                <a:latin typeface="Agency FB" pitchFamily="34" charset="0"/>
              </a:rPr>
              <a:t>izquierda</a:t>
            </a:r>
            <a:r>
              <a:rPr lang="es-CO" dirty="0" smtClean="0"/>
              <a:t>». </a:t>
            </a:r>
            <a:endParaRPr lang="es-CO" dirty="0"/>
          </a:p>
        </p:txBody>
      </p:sp>
    </p:spTree>
    <p:extLst>
      <p:ext uri="{BB962C8B-B14F-4D97-AF65-F5344CB8AC3E}">
        <p14:creationId xmlns:p14="http://schemas.microsoft.com/office/powerpoint/2010/main" val="168508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chemeClr val="accent3">
              <a:lumMod val="20000"/>
              <a:lumOff val="80000"/>
            </a:schemeClr>
          </a:solidFill>
        </p:spPr>
        <p:txBody>
          <a:bodyPr>
            <a:normAutofit fontScale="92500" lnSpcReduction="10000"/>
          </a:bodyPr>
          <a:lstStyle/>
          <a:p>
            <a:pPr marL="0" indent="0" algn="ctr">
              <a:buNone/>
            </a:pPr>
            <a:r>
              <a:rPr lang="es-CO" dirty="0"/>
              <a:t>El peligro es obvio. Quiere decir que en último análisis </a:t>
            </a:r>
            <a:r>
              <a:rPr lang="es-CO" dirty="0" smtClean="0"/>
              <a:t>que el </a:t>
            </a:r>
            <a:r>
              <a:rPr lang="es-CO" dirty="0"/>
              <a:t>hombre de hoy, como lo hiso Adán y Eva, puede echarle las culpas a Dios por su propio pecado. Interpretan mal lo que dijo Pablo: «</a:t>
            </a:r>
            <a:r>
              <a:rPr lang="es-CO" dirty="0">
                <a:latin typeface="Agency FB" pitchFamily="34" charset="0"/>
              </a:rPr>
              <a:t>Ya no soy yo el que lo hace, sino el pecado que habita en uní</a:t>
            </a:r>
            <a:r>
              <a:rPr lang="es-CO" dirty="0" smtClean="0"/>
              <a:t>»</a:t>
            </a:r>
          </a:p>
          <a:p>
            <a:pPr marL="0" indent="0" algn="ctr">
              <a:buNone/>
            </a:pPr>
            <a:r>
              <a:rPr lang="es-CO" dirty="0" smtClean="0"/>
              <a:t> </a:t>
            </a:r>
            <a:r>
              <a:rPr lang="es-CO" dirty="0">
                <a:solidFill>
                  <a:srgbClr val="FF0000"/>
                </a:solidFill>
              </a:rPr>
              <a:t>(Rom. 7:15-24 ). </a:t>
            </a:r>
          </a:p>
          <a:p>
            <a:pPr marL="0" indent="0" algn="ctr">
              <a:buNone/>
            </a:pPr>
            <a:r>
              <a:rPr lang="es-CO" dirty="0"/>
              <a:t>Pero Pablo no quiso decir que «</a:t>
            </a:r>
            <a:r>
              <a:rPr lang="es-CO" dirty="0">
                <a:latin typeface="Agency FB" pitchFamily="34" charset="0"/>
              </a:rPr>
              <a:t>Dios había puesto el pecado en él</a:t>
            </a:r>
            <a:r>
              <a:rPr lang="es-CO" dirty="0"/>
              <a:t>», sino: «</a:t>
            </a:r>
            <a:r>
              <a:rPr lang="es-CO" u="sng" dirty="0">
                <a:latin typeface="Agency FB" pitchFamily="34" charset="0"/>
              </a:rPr>
              <a:t>la tendencia al pecado que mora en mi, que había heredado de sus padres, me </a:t>
            </a:r>
            <a:r>
              <a:rPr lang="es-CO" u="sng" dirty="0" smtClean="0">
                <a:latin typeface="Agency FB" pitchFamily="34" charset="0"/>
              </a:rPr>
              <a:t>lleva </a:t>
            </a:r>
            <a:r>
              <a:rPr lang="es-CO" u="sng" dirty="0">
                <a:latin typeface="Agency FB" pitchFamily="34" charset="0"/>
              </a:rPr>
              <a:t>a desobedecer</a:t>
            </a:r>
            <a:r>
              <a:rPr lang="es-CO" dirty="0" smtClean="0"/>
              <a:t>».</a:t>
            </a:r>
          </a:p>
          <a:p>
            <a:pPr marL="0" indent="0" algn="ctr">
              <a:buNone/>
            </a:pPr>
            <a:endParaRPr lang="es-CO" dirty="0"/>
          </a:p>
          <a:p>
            <a:pPr marL="0" indent="0" algn="ctr">
              <a:buNone/>
            </a:pPr>
            <a:r>
              <a:rPr lang="es-CO" dirty="0" smtClean="0"/>
              <a:t> </a:t>
            </a:r>
            <a:r>
              <a:rPr lang="es-CO" dirty="0"/>
              <a:t>De todas las doctrinas extrañas creadas por el hombre, la más extraña es la que hace a Dios responsable del pecado en última </a:t>
            </a:r>
            <a:r>
              <a:rPr lang="es-CO" dirty="0" smtClean="0"/>
              <a:t>instancia.</a:t>
            </a:r>
            <a:endParaRPr lang="es-CO" dirty="0"/>
          </a:p>
          <a:p>
            <a:endParaRPr lang="es-CO" dirty="0"/>
          </a:p>
        </p:txBody>
      </p:sp>
    </p:spTree>
    <p:extLst>
      <p:ext uri="{BB962C8B-B14F-4D97-AF65-F5344CB8AC3E}">
        <p14:creationId xmlns:p14="http://schemas.microsoft.com/office/powerpoint/2010/main" val="3045918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dirty="0">
                <a:latin typeface="Agency FB" pitchFamily="34" charset="0"/>
              </a:rPr>
              <a:t>LA EVASIÓN DE LA </a:t>
            </a:r>
            <a:r>
              <a:rPr lang="es-CO" b="1" dirty="0" smtClean="0">
                <a:latin typeface="Agency FB" pitchFamily="34" charset="0"/>
              </a:rPr>
              <a:t>RESPONSABILIDAD</a:t>
            </a:r>
            <a:endParaRPr lang="es-CO" b="1" dirty="0">
              <a:latin typeface="Agency FB" pitchFamily="34" charset="0"/>
            </a:endParaRPr>
          </a:p>
        </p:txBody>
      </p:sp>
      <p:sp>
        <p:nvSpPr>
          <p:cNvPr id="3" name="2 Marcador de contenido"/>
          <p:cNvSpPr>
            <a:spLocks noGrp="1"/>
          </p:cNvSpPr>
          <p:nvPr>
            <p:ph idx="1"/>
          </p:nvPr>
        </p:nvSpPr>
        <p:spPr>
          <a:xfrm>
            <a:off x="457200" y="1600200"/>
            <a:ext cx="8229600" cy="4925144"/>
          </a:xfrm>
          <a:solidFill>
            <a:schemeClr val="accent5">
              <a:lumMod val="20000"/>
              <a:lumOff val="80000"/>
            </a:schemeClr>
          </a:solidFill>
        </p:spPr>
        <p:txBody>
          <a:bodyPr>
            <a:normAutofit fontScale="85000" lnSpcReduction="20000"/>
          </a:bodyPr>
          <a:lstStyle/>
          <a:p>
            <a:pPr marL="0" indent="0" algn="ctr">
              <a:buNone/>
            </a:pPr>
            <a:r>
              <a:rPr lang="es-CO" sz="4800" b="1" i="1" dirty="0" smtClean="0"/>
              <a:t>conclusión</a:t>
            </a:r>
            <a:endParaRPr lang="es-CO" sz="4800" b="1" i="1" dirty="0"/>
          </a:p>
          <a:p>
            <a:pPr marL="0" indent="0" algn="ctr">
              <a:buNone/>
            </a:pPr>
            <a:r>
              <a:rPr lang="es-CO" sz="3500" dirty="0">
                <a:solidFill>
                  <a:srgbClr val="FF0000"/>
                </a:solidFill>
              </a:rPr>
              <a:t>Santiago </a:t>
            </a:r>
            <a:r>
              <a:rPr lang="es-CO" sz="3500" dirty="0" smtClean="0">
                <a:solidFill>
                  <a:srgbClr val="FF0000"/>
                </a:solidFill>
              </a:rPr>
              <a:t>1:13-15</a:t>
            </a:r>
          </a:p>
          <a:p>
            <a:pPr marL="0" indent="0" algn="ctr">
              <a:buNone/>
            </a:pPr>
            <a:r>
              <a:rPr lang="es-CO" dirty="0" smtClean="0"/>
              <a:t>Nadie </a:t>
            </a:r>
            <a:r>
              <a:rPr lang="es-CO" dirty="0"/>
              <a:t>diga cuando sea tentado: "Soy tentado por Dios"; porque Dios no es tentado por el mal, y él no tienta a nadie. 14 </a:t>
            </a:r>
            <a:r>
              <a:rPr lang="es-CO" dirty="0">
                <a:latin typeface="Agency FB" pitchFamily="34" charset="0"/>
              </a:rPr>
              <a:t>Pero cada uno es tentado cuando es arrastrado y seducido por su propia pasión</a:t>
            </a:r>
            <a:r>
              <a:rPr lang="es-CO" dirty="0"/>
              <a:t>. 15 Luego la baja pasión, después de haber concebido, da a luz el pecado; y el pecado, una vez llevado a cabo, engendra la muerte</a:t>
            </a:r>
            <a:r>
              <a:rPr lang="es-CO" dirty="0" smtClean="0"/>
              <a:t>».</a:t>
            </a:r>
          </a:p>
          <a:p>
            <a:pPr marL="0" indent="0" algn="ctr">
              <a:buNone/>
            </a:pPr>
            <a:endParaRPr lang="es-CO" dirty="0" smtClean="0"/>
          </a:p>
          <a:p>
            <a:pPr marL="0" indent="0" algn="ctr">
              <a:buNone/>
            </a:pPr>
            <a:r>
              <a:rPr lang="es-CO" dirty="0" smtClean="0"/>
              <a:t>Con estas palabras, el apóstol Santiago hace énfasis en que lo enseñado por los rabinos era totalmente contrario a la verdad.</a:t>
            </a:r>
            <a:endParaRPr lang="es-CO" dirty="0"/>
          </a:p>
        </p:txBody>
      </p:sp>
    </p:spTree>
    <p:extLst>
      <p:ext uri="{BB962C8B-B14F-4D97-AF65-F5344CB8AC3E}">
        <p14:creationId xmlns:p14="http://schemas.microsoft.com/office/powerpoint/2010/main" val="250345500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p:cTn id="2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2">
              <a:lumMod val="75000"/>
            </a:schemeClr>
          </a:solidFill>
        </p:spPr>
        <p:txBody>
          <a:bodyPr>
            <a:normAutofit fontScale="92500" lnSpcReduction="10000"/>
          </a:bodyPr>
          <a:lstStyle/>
          <a:p>
            <a:pPr marL="0" indent="0" algn="ctr">
              <a:buNone/>
            </a:pPr>
            <a:r>
              <a:rPr lang="es-CO" dirty="0" smtClean="0"/>
              <a:t>Conforme lo registra la Escritura, desde </a:t>
            </a:r>
            <a:r>
              <a:rPr lang="es-CO" dirty="0"/>
              <a:t>el principio del tiempo, el instinto del hombre </a:t>
            </a:r>
            <a:r>
              <a:rPr lang="es-CO" dirty="0" smtClean="0"/>
              <a:t>a </a:t>
            </a:r>
            <a:r>
              <a:rPr lang="es-CO" dirty="0"/>
              <a:t>sido echarle las culpas de su pecado a otro. </a:t>
            </a:r>
            <a:endParaRPr lang="es-CO" dirty="0" smtClean="0"/>
          </a:p>
          <a:p>
            <a:pPr marL="0" indent="0" algn="ctr">
              <a:buNone/>
            </a:pPr>
            <a:endParaRPr lang="es-CO" dirty="0" smtClean="0"/>
          </a:p>
          <a:p>
            <a:pPr marL="0" indent="0" algn="ctr">
              <a:buNone/>
            </a:pPr>
            <a:r>
              <a:rPr lang="es-CO" dirty="0" smtClean="0"/>
              <a:t>Moisés, quien escribió por revelación el Génesis, registró </a:t>
            </a:r>
            <a:r>
              <a:rPr lang="es-CO" dirty="0"/>
              <a:t>la historia del primer pecado en el Jardín del </a:t>
            </a:r>
            <a:r>
              <a:rPr lang="es-CO" dirty="0" smtClean="0"/>
              <a:t>Edén. </a:t>
            </a:r>
            <a:r>
              <a:rPr lang="es-CO" dirty="0"/>
              <a:t>Cuando Dios enfrentó a Adán con </a:t>
            </a:r>
            <a:r>
              <a:rPr lang="es-CO" dirty="0" smtClean="0"/>
              <a:t>pecado</a:t>
            </a:r>
            <a:r>
              <a:rPr lang="es-CO" dirty="0"/>
              <a:t>, la respuesta de Adán fue: «</a:t>
            </a:r>
            <a:r>
              <a:rPr lang="es-CO" dirty="0">
                <a:latin typeface="Agency FB" pitchFamily="34" charset="0"/>
              </a:rPr>
              <a:t>La mujer que me diste por compañera, ella me dio del árbol, y yo </a:t>
            </a:r>
            <a:r>
              <a:rPr lang="es-CO" dirty="0" smtClean="0">
                <a:latin typeface="Agency FB" pitchFamily="34" charset="0"/>
              </a:rPr>
              <a:t>comí</a:t>
            </a:r>
            <a:r>
              <a:rPr lang="es-CO" dirty="0" smtClean="0"/>
              <a:t>» </a:t>
            </a:r>
            <a:r>
              <a:rPr lang="es-CO" dirty="0"/>
              <a:t>Y cuando Dios enfrentó a la mujer con su acción, Le contestó: </a:t>
            </a:r>
            <a:r>
              <a:rPr lang="es-CO" dirty="0" smtClean="0"/>
              <a:t>«</a:t>
            </a:r>
            <a:r>
              <a:rPr lang="es-CO" dirty="0" smtClean="0">
                <a:latin typeface="Agency FB" pitchFamily="34" charset="0"/>
              </a:rPr>
              <a:t>La serpiente me engañó</a:t>
            </a:r>
            <a:r>
              <a:rPr lang="es-CO" dirty="0" smtClean="0"/>
              <a:t>» </a:t>
            </a:r>
            <a:r>
              <a:rPr lang="es-CO" dirty="0"/>
              <a:t>Adán dijo: "</a:t>
            </a:r>
            <a:r>
              <a:rPr lang="es-CO" dirty="0">
                <a:latin typeface="Agency FB" pitchFamily="34" charset="0"/>
              </a:rPr>
              <a:t>Yo no tengo la culpa. Fue Eva.</a:t>
            </a:r>
            <a:r>
              <a:rPr lang="es-CO" dirty="0"/>
              <a:t>» Y Eva dijo: "</a:t>
            </a:r>
            <a:r>
              <a:rPr lang="es-CO" dirty="0">
                <a:latin typeface="Agency FB" pitchFamily="34" charset="0"/>
              </a:rPr>
              <a:t>Yo no tengo la culpa. Fue la serpiente</a:t>
            </a:r>
            <a:r>
              <a:rPr lang="es-CO" dirty="0" smtClean="0"/>
              <a:t>».</a:t>
            </a:r>
          </a:p>
          <a:p>
            <a:pPr marL="0" indent="0" algn="ctr">
              <a:buNone/>
            </a:pPr>
            <a:r>
              <a:rPr lang="es-CO" dirty="0" smtClean="0"/>
              <a:t> </a:t>
            </a:r>
            <a:r>
              <a:rPr lang="es-CO" dirty="0">
                <a:solidFill>
                  <a:srgbClr val="FF0000"/>
                </a:solidFill>
              </a:rPr>
              <a:t>(Gen </a:t>
            </a:r>
            <a:r>
              <a:rPr lang="es-CO" dirty="0" smtClean="0">
                <a:solidFill>
                  <a:srgbClr val="FF0000"/>
                </a:solidFill>
              </a:rPr>
              <a:t>3:12,13).</a:t>
            </a:r>
            <a:endParaRPr lang="es-CO" dirty="0">
              <a:solidFill>
                <a:srgbClr val="FF0000"/>
              </a:solidFill>
            </a:endParaRPr>
          </a:p>
        </p:txBody>
      </p:sp>
    </p:spTree>
    <p:extLst>
      <p:ext uri="{BB962C8B-B14F-4D97-AF65-F5344CB8AC3E}">
        <p14:creationId xmlns:p14="http://schemas.microsoft.com/office/powerpoint/2010/main" val="20448905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6">
              <a:lumMod val="40000"/>
              <a:lumOff val="60000"/>
            </a:schemeClr>
          </a:solidFill>
        </p:spPr>
        <p:txBody>
          <a:bodyPr>
            <a:normAutofit/>
          </a:bodyPr>
          <a:lstStyle/>
          <a:p>
            <a:pPr marL="0" indent="0" algn="ctr">
              <a:buNone/>
            </a:pPr>
            <a:r>
              <a:rPr lang="es-CO" dirty="0"/>
              <a:t>Los humanos siempre hemos sido expertos en el arte de la evasión. Les echamos las culpas a las circunstancias, a los demás, hasta a nuestro propio temperamento, por el pecado del que somos culpables.</a:t>
            </a:r>
          </a:p>
          <a:p>
            <a:endParaRPr lang="es-CO" dirty="0"/>
          </a:p>
          <a:p>
            <a:pPr marL="0" indent="0" algn="ctr">
              <a:buNone/>
            </a:pPr>
            <a:r>
              <a:rPr lang="es-CO" dirty="0"/>
              <a:t>Santiago reprende firmemente ese </a:t>
            </a:r>
            <a:r>
              <a:rPr lang="es-CO" dirty="0" smtClean="0"/>
              <a:t>punto </a:t>
            </a:r>
            <a:r>
              <a:rPr lang="es-CO" dirty="0"/>
              <a:t>de vista. Para él, lo único que es responsable del pecado son los malos deseos de cada uno. El pecado sería inoperante si no hubiera nada en la persona a lo que apelara. El deseo es siempre algo que se puede </a:t>
            </a:r>
            <a:r>
              <a:rPr lang="es-CO" b="1" u="sng" dirty="0" smtClean="0"/>
              <a:t>ALENTAR</a:t>
            </a:r>
            <a:r>
              <a:rPr lang="es-CO" dirty="0" smtClean="0"/>
              <a:t> </a:t>
            </a:r>
            <a:r>
              <a:rPr lang="es-CO" dirty="0"/>
              <a:t>o </a:t>
            </a:r>
            <a:r>
              <a:rPr lang="es-CO" b="1" u="sng" dirty="0" smtClean="0"/>
              <a:t>RECHAZAR.</a:t>
            </a:r>
            <a:r>
              <a:rPr lang="es-CO" dirty="0" smtClean="0"/>
              <a:t> </a:t>
            </a:r>
          </a:p>
        </p:txBody>
      </p:sp>
    </p:spTree>
    <p:extLst>
      <p:ext uri="{BB962C8B-B14F-4D97-AF65-F5344CB8AC3E}">
        <p14:creationId xmlns:p14="http://schemas.microsoft.com/office/powerpoint/2010/main" val="6295111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915000" cy="2952328"/>
          </a:xfrm>
        </p:spPr>
        <p:txBody>
          <a:bodyPr>
            <a:normAutofit fontScale="85000" lnSpcReduction="20000"/>
          </a:bodyPr>
          <a:lstStyle/>
          <a:p>
            <a:pPr marL="0" indent="0" algn="r">
              <a:buNone/>
            </a:pPr>
            <a:r>
              <a:rPr lang="es-CO" dirty="0"/>
              <a:t>Se </a:t>
            </a:r>
            <a:r>
              <a:rPr lang="es-CO" dirty="0" smtClean="0"/>
              <a:t>deseo se puede </a:t>
            </a:r>
            <a:r>
              <a:rPr lang="es-CO" dirty="0"/>
              <a:t>controlar y </a:t>
            </a:r>
            <a:r>
              <a:rPr lang="es-CO" dirty="0" smtClean="0"/>
              <a:t>por </a:t>
            </a:r>
            <a:r>
              <a:rPr lang="es-CO" dirty="0"/>
              <a:t>la gracia de Dios; eliminar, si no se deja para mañana. Pero si dejamos que los pensamientos se nos vayan por ciertos senderos, y los pasos nos lleven a ciertos lugares, y los ojos se fijen en ciertas cosas... fomentamos el </a:t>
            </a:r>
            <a:r>
              <a:rPr lang="es-CO" dirty="0" smtClean="0"/>
              <a:t>deseo</a:t>
            </a:r>
            <a:r>
              <a:rPr lang="es-CO" dirty="0"/>
              <a:t> </a:t>
            </a:r>
            <a:r>
              <a:rPr lang="es-CO" dirty="0" smtClean="0"/>
              <a:t>de esto o de aquello.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88640"/>
            <a:ext cx="1838325" cy="248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284984"/>
            <a:ext cx="8424936" cy="3539430"/>
          </a:xfrm>
          <a:prstGeom prst="rect">
            <a:avLst/>
          </a:prstGeom>
        </p:spPr>
        <p:txBody>
          <a:bodyPr wrap="square">
            <a:spAutoFit/>
          </a:bodyPr>
          <a:lstStyle/>
          <a:p>
            <a:r>
              <a:rPr lang="es-CO" sz="2800" i="1" dirty="0">
                <a:solidFill>
                  <a:srgbClr val="FF0000"/>
                </a:solidFill>
              </a:rPr>
              <a:t>Uno siempre puede entregarse a Cristo y ocuparse de cosas buenas tan totalmente que no le quede ni tiempo ni sitio para los malos pensamientos. Es para los desocupados para los que Satanás encuentra faenas que hacer. Son la mente indisciplinada y el corazón no comprometido los que son vulnerables. Si se alienta el deseo suficientemente, </a:t>
            </a:r>
            <a:r>
              <a:rPr lang="es-CO" sz="2800" i="1" dirty="0" smtClean="0">
                <a:solidFill>
                  <a:srgbClr val="FF0000"/>
                </a:solidFill>
              </a:rPr>
              <a:t>seguro </a:t>
            </a:r>
            <a:r>
              <a:rPr lang="es-CO" sz="2800" i="1" dirty="0">
                <a:solidFill>
                  <a:srgbClr val="FF0000"/>
                </a:solidFill>
              </a:rPr>
              <a:t>que traerá consecuencias. </a:t>
            </a:r>
            <a:r>
              <a:rPr lang="es-CO" sz="2800" i="1" dirty="0" smtClean="0">
                <a:solidFill>
                  <a:srgbClr val="FF0000"/>
                </a:solidFill>
              </a:rPr>
              <a:t>Y el </a:t>
            </a:r>
            <a:r>
              <a:rPr lang="es-CO" sz="2800" i="1" dirty="0">
                <a:solidFill>
                  <a:srgbClr val="FF0000"/>
                </a:solidFill>
              </a:rPr>
              <a:t>deseo engendra la acción</a:t>
            </a:r>
            <a:r>
              <a:rPr lang="es-CO" sz="2800" i="1" dirty="0" smtClean="0">
                <a:solidFill>
                  <a:srgbClr val="FF0000"/>
                </a:solidFill>
              </a:rPr>
              <a:t>.</a:t>
            </a:r>
            <a:endParaRPr lang="es-CO" sz="2800" i="1" dirty="0">
              <a:solidFill>
                <a:srgbClr val="FF0000"/>
              </a:solidFill>
            </a:endParaRPr>
          </a:p>
        </p:txBody>
      </p:sp>
    </p:spTree>
    <p:extLst>
      <p:ext uri="{BB962C8B-B14F-4D97-AF65-F5344CB8AC3E}">
        <p14:creationId xmlns:p14="http://schemas.microsoft.com/office/powerpoint/2010/main" val="155274111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80">
                                          <p:stCondLst>
                                            <p:cond delay="0"/>
                                          </p:stCondLst>
                                        </p:cTn>
                                        <p:tgtEl>
                                          <p:spTgt spid="4">
                                            <p:txEl>
                                              <p:pRg st="0" end="0"/>
                                            </p:txEl>
                                          </p:spTgt>
                                        </p:tgtEl>
                                      </p:cBhvr>
                                    </p:animEffect>
                                    <p:anim calcmode="lin" valueType="num">
                                      <p:cBhvr>
                                        <p:cTn id="8"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0" end="0"/>
                                            </p:txEl>
                                          </p:spTgt>
                                        </p:tgtEl>
                                      </p:cBhvr>
                                      <p:to x="100000" y="60000"/>
                                    </p:animScale>
                                    <p:animScale>
                                      <p:cBhvr>
                                        <p:cTn id="14" dur="166" decel="50000">
                                          <p:stCondLst>
                                            <p:cond delay="676"/>
                                          </p:stCondLst>
                                        </p:cTn>
                                        <p:tgtEl>
                                          <p:spTgt spid="4">
                                            <p:txEl>
                                              <p:pRg st="0" end="0"/>
                                            </p:txEl>
                                          </p:spTgt>
                                        </p:tgtEl>
                                      </p:cBhvr>
                                      <p:to x="100000" y="100000"/>
                                    </p:animScale>
                                    <p:animScale>
                                      <p:cBhvr>
                                        <p:cTn id="15" dur="26">
                                          <p:stCondLst>
                                            <p:cond delay="1312"/>
                                          </p:stCondLst>
                                        </p:cTn>
                                        <p:tgtEl>
                                          <p:spTgt spid="4">
                                            <p:txEl>
                                              <p:pRg st="0" end="0"/>
                                            </p:txEl>
                                          </p:spTgt>
                                        </p:tgtEl>
                                      </p:cBhvr>
                                      <p:to x="100000" y="80000"/>
                                    </p:animScale>
                                    <p:animScale>
                                      <p:cBhvr>
                                        <p:cTn id="16" dur="166" decel="50000">
                                          <p:stCondLst>
                                            <p:cond delay="1338"/>
                                          </p:stCondLst>
                                        </p:cTn>
                                        <p:tgtEl>
                                          <p:spTgt spid="4">
                                            <p:txEl>
                                              <p:pRg st="0" end="0"/>
                                            </p:txEl>
                                          </p:spTgt>
                                        </p:tgtEl>
                                      </p:cBhvr>
                                      <p:to x="100000" y="100000"/>
                                    </p:animScale>
                                    <p:animScale>
                                      <p:cBhvr>
                                        <p:cTn id="17" dur="26">
                                          <p:stCondLst>
                                            <p:cond delay="1642"/>
                                          </p:stCondLst>
                                        </p:cTn>
                                        <p:tgtEl>
                                          <p:spTgt spid="4">
                                            <p:txEl>
                                              <p:pRg st="0" end="0"/>
                                            </p:txEl>
                                          </p:spTgt>
                                        </p:tgtEl>
                                      </p:cBhvr>
                                      <p:to x="100000" y="90000"/>
                                    </p:animScale>
                                    <p:animScale>
                                      <p:cBhvr>
                                        <p:cTn id="18" dur="166" decel="50000">
                                          <p:stCondLst>
                                            <p:cond delay="1668"/>
                                          </p:stCondLst>
                                        </p:cTn>
                                        <p:tgtEl>
                                          <p:spTgt spid="4">
                                            <p:txEl>
                                              <p:pRg st="0" end="0"/>
                                            </p:txEl>
                                          </p:spTgt>
                                        </p:tgtEl>
                                      </p:cBhvr>
                                      <p:to x="100000" y="100000"/>
                                    </p:animScale>
                                    <p:animScale>
                                      <p:cBhvr>
                                        <p:cTn id="19" dur="26">
                                          <p:stCondLst>
                                            <p:cond delay="1808"/>
                                          </p:stCondLst>
                                        </p:cTn>
                                        <p:tgtEl>
                                          <p:spTgt spid="4">
                                            <p:txEl>
                                              <p:pRg st="0" end="0"/>
                                            </p:txEl>
                                          </p:spTgt>
                                        </p:tgtEl>
                                      </p:cBhvr>
                                      <p:to x="100000" y="95000"/>
                                    </p:animScale>
                                    <p:animScale>
                                      <p:cBhvr>
                                        <p:cTn id="20" dur="166" decel="50000">
                                          <p:stCondLst>
                                            <p:cond delay="1834"/>
                                          </p:stCondLst>
                                        </p:cTn>
                                        <p:tgtEl>
                                          <p:spTgt spid="4">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a:bodyPr>
          <a:lstStyle/>
          <a:p>
            <a:pPr marL="0" indent="0">
              <a:buNone/>
            </a:pPr>
            <a:r>
              <a:rPr lang="es-CO" dirty="0" smtClean="0"/>
              <a:t>Además</a:t>
            </a:r>
            <a:r>
              <a:rPr lang="es-CO" dirty="0"/>
              <a:t>, la enseñanza judía decía que el pecado produce la muerte. La vida de Adán y Eva cuenta qué, en cuanto Eva comió el fruto, percibió un atisbo de la muerte</a:t>
            </a:r>
            <a:r>
              <a:rPr lang="es-CO" dirty="0" smtClean="0"/>
              <a:t>.</a:t>
            </a:r>
          </a:p>
          <a:p>
            <a:pPr marL="0" indent="0">
              <a:buNone/>
            </a:pPr>
            <a:r>
              <a:rPr lang="es-CO" dirty="0" smtClean="0"/>
              <a:t> </a:t>
            </a:r>
            <a:r>
              <a:rPr lang="es-CO" dirty="0"/>
              <a:t>La palabra que usa Santiago en el versículo 15, y que la versión Reina-Valera traduce </a:t>
            </a:r>
            <a:r>
              <a:rPr lang="es-CO" u="sng" dirty="0" smtClean="0"/>
              <a:t>ENGENDRA</a:t>
            </a:r>
            <a:r>
              <a:rPr lang="es-CO" dirty="0" smtClean="0"/>
              <a:t> en la versión de (1909</a:t>
            </a:r>
            <a:r>
              <a:rPr lang="es-CO" dirty="0"/>
              <a:t>) o da a </a:t>
            </a:r>
            <a:r>
              <a:rPr lang="es-CO" b="1" dirty="0" smtClean="0"/>
              <a:t>LUZ</a:t>
            </a:r>
            <a:r>
              <a:rPr lang="es-CO" dirty="0" smtClean="0"/>
              <a:t> </a:t>
            </a:r>
            <a:r>
              <a:rPr lang="es-CO" dirty="0"/>
              <a:t>la muerte </a:t>
            </a:r>
            <a:r>
              <a:rPr lang="es-CO" dirty="0" smtClean="0"/>
              <a:t>en la versión de (1960</a:t>
            </a:r>
            <a:r>
              <a:rPr lang="es-CO" dirty="0"/>
              <a:t>) es la palabra que se usa con los animales cuando </a:t>
            </a:r>
            <a:r>
              <a:rPr lang="es-CO" b="1" u="sng" dirty="0"/>
              <a:t>desovan o paren</a:t>
            </a:r>
            <a:r>
              <a:rPr lang="es-CO" dirty="0"/>
              <a:t>. </a:t>
            </a:r>
            <a:r>
              <a:rPr lang="es-CO" dirty="0" smtClean="0"/>
              <a:t>Por tanto, dominado </a:t>
            </a:r>
            <a:r>
              <a:rPr lang="es-CO" dirty="0"/>
              <a:t>por el deseo, el hombre </a:t>
            </a:r>
            <a:r>
              <a:rPr lang="es-CO" dirty="0" smtClean="0"/>
              <a:t>que fue creado corona de la creación, se </a:t>
            </a:r>
            <a:r>
              <a:rPr lang="es-CO" dirty="0"/>
              <a:t>rebaja al nivel de la creación irracional.</a:t>
            </a:r>
          </a:p>
          <a:p>
            <a:endParaRPr lang="es-CO" dirty="0"/>
          </a:p>
        </p:txBody>
      </p:sp>
    </p:spTree>
    <p:extLst>
      <p:ext uri="{BB962C8B-B14F-4D97-AF65-F5344CB8AC3E}">
        <p14:creationId xmlns:p14="http://schemas.microsoft.com/office/powerpoint/2010/main" val="35957481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bg2"/>
          </a:solidFill>
        </p:spPr>
        <p:txBody>
          <a:bodyPr>
            <a:normAutofit fontScale="85000" lnSpcReduction="10000"/>
          </a:bodyPr>
          <a:lstStyle/>
          <a:p>
            <a:pPr marL="0" indent="0">
              <a:buNone/>
            </a:pPr>
            <a:r>
              <a:rPr lang="es-CO" dirty="0"/>
              <a:t>El gran valor de este pasaje está en que atribuye al hombre su verdadera responsabilidad por el pecado</a:t>
            </a:r>
            <a:r>
              <a:rPr lang="es-CO" dirty="0" smtClean="0"/>
              <a:t>.</a:t>
            </a:r>
          </a:p>
          <a:p>
            <a:pPr marL="0" indent="0">
              <a:buNone/>
            </a:pPr>
            <a:r>
              <a:rPr lang="es-CO" dirty="0" smtClean="0"/>
              <a:t>Ninguno </a:t>
            </a:r>
            <a:r>
              <a:rPr lang="es-CO" dirty="0"/>
              <a:t>nacemos libres de deseos por cosas prohibidas; y, si animamos y alimentamos esos deseos hasta que llegan a ser grandes y monstruosamente fuertes, desembocarán inevitablemente en acciones que son pecado -y ese es el camino que conduce a la muerte. </a:t>
            </a:r>
            <a:endParaRPr lang="es-CO" dirty="0" smtClean="0"/>
          </a:p>
          <a:p>
            <a:pPr marL="0" indent="0">
              <a:buNone/>
            </a:pPr>
            <a:r>
              <a:rPr lang="es-CO" dirty="0" smtClean="0"/>
              <a:t>Esta </a:t>
            </a:r>
            <a:r>
              <a:rPr lang="es-CO" dirty="0"/>
              <a:t>idea -y toda la experiencia humana admite que es verdad- debe lanzarnos a los brazos de la gracia de Dios, que es lo único que nos puede hacer y mantener limpios, y que está al alcance de todos</a:t>
            </a:r>
            <a:r>
              <a:rPr lang="es-CO" dirty="0" smtClean="0"/>
              <a:t>.</a:t>
            </a:r>
          </a:p>
          <a:p>
            <a:pPr marL="0" indent="0">
              <a:buNone/>
            </a:pPr>
            <a:endParaRPr lang="es-CO" dirty="0" smtClean="0">
              <a:solidFill>
                <a:srgbClr val="FF0000"/>
              </a:solidFill>
            </a:endParaRPr>
          </a:p>
          <a:p>
            <a:pPr marL="0" indent="0">
              <a:buNone/>
            </a:pPr>
            <a:r>
              <a:rPr lang="es-CO" dirty="0" smtClean="0">
                <a:solidFill>
                  <a:srgbClr val="FF0000"/>
                </a:solidFill>
              </a:rPr>
              <a:t>Mi deseo y oración es que por la gracia de Dios, usted y yo, podamos cada día ser fortalecidos por su Santo Espíritu, y que seamos liberados de nuestra naturaleza pecaminosa. Oramos en el nombre de Cristo Jesús. Amen.  </a:t>
            </a:r>
            <a:endParaRPr lang="es-CO" dirty="0">
              <a:solidFill>
                <a:srgbClr val="FF0000"/>
              </a:solidFill>
            </a:endParaRPr>
          </a:p>
        </p:txBody>
      </p:sp>
    </p:spTree>
    <p:extLst>
      <p:ext uri="{BB962C8B-B14F-4D97-AF65-F5344CB8AC3E}">
        <p14:creationId xmlns:p14="http://schemas.microsoft.com/office/powerpoint/2010/main" val="152900795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1119</TotalTime>
  <Words>3113</Words>
  <Application>Microsoft Office PowerPoint</Application>
  <PresentationFormat>Presentación en pantalla (4:3)</PresentationFormat>
  <Paragraphs>106</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ECHARLE LA CULPA A DIOS</vt:lpstr>
      <vt:lpstr>Presentación de PowerPoint</vt:lpstr>
      <vt:lpstr>Presentación de PowerPoint</vt:lpstr>
      <vt:lpstr>El hombre decide creerle a un extraño  en lugar de creerle a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EVASIÓN DE LA RESPONSABILIDAD</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ORIGEN DE LAS TENTACIONES</dc:title>
  <dc:creator>FAMILIA FIERRO CH</dc:creator>
  <cp:lastModifiedBy>FAMILIA FIERRO CH</cp:lastModifiedBy>
  <cp:revision>130</cp:revision>
  <dcterms:created xsi:type="dcterms:W3CDTF">2013-03-27T12:43:37Z</dcterms:created>
  <dcterms:modified xsi:type="dcterms:W3CDTF">2014-05-30T19:54:15Z</dcterms:modified>
</cp:coreProperties>
</file>